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1" r:id="rId3"/>
    <p:sldId id="287" r:id="rId4"/>
    <p:sldId id="290" r:id="rId5"/>
    <p:sldId id="295" r:id="rId6"/>
    <p:sldId id="272" r:id="rId7"/>
    <p:sldId id="296" r:id="rId8"/>
    <p:sldId id="299" r:id="rId9"/>
    <p:sldId id="298" r:id="rId10"/>
    <p:sldId id="300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55151-8828-4A67-BB31-3DD44B31542C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52CF6-A680-47EC-89E8-F046ECD6CB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733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52CF6-A680-47EC-89E8-F046ECD6CBC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186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52CF6-A680-47EC-89E8-F046ECD6CBC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10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59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85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62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9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968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3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92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251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47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6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86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D2293-4A3B-448F-9E7E-2EE4E2A7BB35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EEF5-D1F6-457D-B1FF-2DDAB03DCE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42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fif"/><Relationship Id="rId4" Type="http://schemas.openxmlformats.org/officeDocument/2006/relationships/image" Target="../media/image6.jf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57150" y="2855258"/>
            <a:ext cx="8477705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sz="3200" b="1" dirty="0" smtClean="0">
              <a:solidFill>
                <a:srgbClr val="092167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Основные требования </a:t>
            </a:r>
            <a:r>
              <a:rPr lang="ru-RU" sz="3200" b="1" dirty="0">
                <a:solidFill>
                  <a:srgbClr val="FF0000"/>
                </a:solidFill>
              </a:rPr>
              <a:t>к лицензированию 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образовательной деятельности</a:t>
            </a:r>
            <a:endParaRPr lang="ru-RU" sz="3200" b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3200" b="1" dirty="0" smtClean="0">
              <a:solidFill>
                <a:srgbClr val="092167"/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sz="2000" b="1" dirty="0" smtClean="0">
                <a:solidFill>
                  <a:srgbClr val="092167"/>
                </a:solidFill>
                <a:latin typeface="Century Gothic" panose="020B0502020202020204" pitchFamily="34" charset="0"/>
              </a:rPr>
              <a:t>Постникова И.Р., заместитель руководителя отдела</a:t>
            </a:r>
          </a:p>
          <a:p>
            <a:pPr algn="r"/>
            <a:r>
              <a:rPr lang="ru-RU" sz="2000" b="1" dirty="0" smtClean="0">
                <a:solidFill>
                  <a:srgbClr val="092167"/>
                </a:solidFill>
                <a:latin typeface="Century Gothic" panose="020B0502020202020204" pitchFamily="34" charset="0"/>
              </a:rPr>
              <a:t> лицензирования и государственной аккредитации </a:t>
            </a:r>
          </a:p>
          <a:p>
            <a:pPr algn="r"/>
            <a:r>
              <a:rPr lang="ru-RU" sz="2000" b="1" dirty="0" smtClean="0">
                <a:solidFill>
                  <a:srgbClr val="092167"/>
                </a:solidFill>
                <a:latin typeface="Century Gothic" panose="020B0502020202020204" pitchFamily="34" charset="0"/>
              </a:rPr>
              <a:t>образовательной деятельности</a:t>
            </a:r>
            <a:endParaRPr lang="ru-RU" sz="2000" b="1" dirty="0">
              <a:solidFill>
                <a:srgbClr val="092167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36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6" y="0"/>
            <a:ext cx="10658474" cy="857250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78168" y="1151792"/>
            <a:ext cx="10867293" cy="5025171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  <a:defRPr/>
            </a:pPr>
            <a:endParaRPr lang="ru-RU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514350" indent="-514350" algn="just">
              <a:buAutoNum type="arabicPeriod"/>
              <a:defRPr/>
            </a:pPr>
            <a:r>
              <a:rPr lang="ru-RU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Внесение изменений в реестр лицензий</a:t>
            </a:r>
          </a:p>
          <a:p>
            <a:pPr marL="0" indent="0" algn="just">
              <a:buNone/>
              <a:defRPr/>
            </a:pPr>
            <a:endParaRPr lang="ru-RU" sz="36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 algn="just">
              <a:buNone/>
              <a:defRPr/>
            </a:pPr>
            <a:r>
              <a:rPr lang="ru-RU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2.   Получение выписки из реестра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25515" y="184638"/>
            <a:ext cx="10119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alt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заявлений</a:t>
            </a:r>
            <a:endParaRPr lang="ru-RU" alt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14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1546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73822" y="3429000"/>
            <a:ext cx="1026062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Спасибо за внимание!</a:t>
            </a:r>
          </a:p>
          <a:p>
            <a:pPr algn="ctr"/>
            <a:endParaRPr lang="ru-RU" sz="2800" b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92167"/>
                </a:solidFill>
                <a:latin typeface="Century Gothic" panose="020B0502020202020204" pitchFamily="34" charset="0"/>
              </a:rPr>
              <a:t>Сайт </a:t>
            </a:r>
            <a:r>
              <a:rPr lang="ru-RU" sz="2000" b="1" dirty="0" err="1" smtClean="0">
                <a:solidFill>
                  <a:srgbClr val="092167"/>
                </a:solidFill>
                <a:latin typeface="Century Gothic" panose="020B0502020202020204" pitchFamily="34" charset="0"/>
              </a:rPr>
              <a:t>Минобрнауки</a:t>
            </a:r>
            <a:r>
              <a:rPr lang="ru-RU" sz="2000" b="1" dirty="0" smtClean="0">
                <a:solidFill>
                  <a:srgbClr val="092167"/>
                </a:solidFill>
                <a:latin typeface="Century Gothic" panose="020B0502020202020204" pitchFamily="34" charset="0"/>
              </a:rPr>
              <a:t> РС(Я)</a:t>
            </a:r>
            <a:endParaRPr lang="ru-RU" sz="2000" b="1" dirty="0">
              <a:solidFill>
                <a:srgbClr val="092167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b="1" dirty="0">
                <a:solidFill>
                  <a:srgbClr val="092167"/>
                </a:solidFill>
                <a:latin typeface="Century Gothic" panose="020B0502020202020204" pitchFamily="34" charset="0"/>
              </a:rPr>
              <a:t>https://minobrnauki.sakha.gov.ru/gosuslugi/litsenzirovanie-obrazovatelnoj-dejatelnosti</a:t>
            </a:r>
            <a:endParaRPr lang="ru-RU" b="1" dirty="0" smtClean="0">
              <a:solidFill>
                <a:srgbClr val="092167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60" t="10205" r="7880" b="7744"/>
          <a:stretch/>
        </p:blipFill>
        <p:spPr>
          <a:xfrm>
            <a:off x="0" y="4970755"/>
            <a:ext cx="1565032" cy="188724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075750"/>
              </p:ext>
            </p:extLst>
          </p:nvPr>
        </p:nvGraphicFramePr>
        <p:xfrm>
          <a:off x="1565032" y="1679331"/>
          <a:ext cx="9518484" cy="4387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518484">
                  <a:extLst>
                    <a:ext uri="{9D8B030D-6E8A-4147-A177-3AD203B41FA5}">
                      <a16:colId xmlns:a16="http://schemas.microsoft.com/office/drawing/2014/main" val="1131000771"/>
                    </a:ext>
                  </a:extLst>
                </a:gridCol>
              </a:tblGrid>
              <a:tr h="1204851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Федеральный закон от 4 мая 2011 года N 99-ФЗ </a:t>
                      </a:r>
                    </a:p>
                    <a:p>
                      <a:pPr marL="0" indent="0">
                        <a:buNone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«О лицензировании отдельных видов деятельности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329317"/>
                  </a:ext>
                </a:extLst>
              </a:tr>
              <a:tr h="1317303">
                <a:tc>
                  <a:txBody>
                    <a:bodyPr/>
                    <a:lstStyle/>
                    <a:p>
                      <a:pPr marL="0" indent="0">
                        <a:lnSpc>
                          <a:spcPct val="110000"/>
                        </a:lnSpc>
                        <a:buNone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Федеральный закон  от 29 декабря 2012 года N 273-ФЗ «Об образовании в Российской Федерации»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362732"/>
                  </a:ext>
                </a:extLst>
              </a:tr>
              <a:tr h="1865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Положение о лицензировании образовательной                 деятельности, утв. постановлением Правительства    Российской Федерации от 18.09.2020 №1490</a:t>
                      </a:r>
                    </a:p>
                    <a:p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44637"/>
                  </a:ext>
                </a:extLst>
              </a:tr>
            </a:tbl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846" y="301978"/>
            <a:ext cx="10873154" cy="7737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980592" y="422031"/>
            <a:ext cx="8616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Нормативно-правовое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154035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6" y="0"/>
            <a:ext cx="10658474" cy="857250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78168" y="1151792"/>
            <a:ext cx="10867293" cy="502517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  <a:defRPr/>
            </a:pPr>
            <a:r>
              <a:rPr lang="ru-RU" sz="2000" b="1" dirty="0">
                <a:solidFill>
                  <a:schemeClr val="tx2"/>
                </a:solidFill>
                <a:latin typeface="Arial" charset="0"/>
                <a:cs typeface="Arial" charset="0"/>
              </a:rPr>
              <a:t>1.</a:t>
            </a:r>
            <a:r>
              <a:rPr lang="ru-RU" sz="20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ru-RU" sz="21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лицензия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 - специальное разрешение на право осуществления юридическим лицом или индивидуальным предпринимателем конкретного вида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деятельности, 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которое подтверждается записью в реестре лицензий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alt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2.</a:t>
            </a:r>
            <a:r>
              <a:rPr lang="ru-RU" altLang="ru-RU" sz="2100" dirty="0" smtClean="0">
                <a:solidFill>
                  <a:srgbClr val="FF0000"/>
                </a:solidFill>
              </a:rPr>
              <a:t> </a:t>
            </a:r>
            <a:r>
              <a:rPr lang="ru-RU" sz="2100" b="1" dirty="0">
                <a:solidFill>
                  <a:srgbClr val="FF0000"/>
                </a:solidFill>
                <a:latin typeface="Arial" charset="0"/>
                <a:cs typeface="Arial" charset="0"/>
              </a:rPr>
              <a:t>соискатель лицензии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 - юридическое лицо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или 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индивидуальный предприниматель, обратившиеся в лицензирующий орган с заявлением о предоставлении лицензии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3. </a:t>
            </a:r>
            <a:r>
              <a:rPr lang="ru-RU" sz="2100" b="1" dirty="0">
                <a:solidFill>
                  <a:srgbClr val="FF0000"/>
                </a:solidFill>
                <a:latin typeface="Arial" charset="0"/>
                <a:cs typeface="Arial" charset="0"/>
              </a:rPr>
              <a:t>лицензиат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 - юридическое лицо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или 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индивидуальный предприниматель, имеющие лицензию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4.</a:t>
            </a:r>
            <a:r>
              <a:rPr lang="ru-RU" sz="2100" b="1" dirty="0"/>
              <a:t> </a:t>
            </a:r>
            <a:r>
              <a:rPr lang="ru-RU" sz="2100" b="1" dirty="0">
                <a:solidFill>
                  <a:srgbClr val="FF0000"/>
                </a:solidFill>
                <a:latin typeface="Arial" charset="0"/>
                <a:cs typeface="Arial" charset="0"/>
              </a:rPr>
              <a:t>лицензионные требования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 - обязательные требования, которые связаны с осуществлением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образовательной деятельности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, установлены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положением 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о лицензировании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образовательной деятельности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,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направлены 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на обеспечение достижения целей лицензирования и оценка соблюдения которых осуществляется в порядке, предусмотренном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Федеральным законом №99-ФЗ;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5</a:t>
            </a:r>
            <a:r>
              <a:rPr lang="ru-RU" sz="21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. Место нахождения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- 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адрес места регистрации юридического лица или индивидуального предпринимателя; 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sz="21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6. </a:t>
            </a:r>
            <a:r>
              <a:rPr lang="ru-RU" sz="2100" b="1" dirty="0">
                <a:solidFill>
                  <a:srgbClr val="FF0000"/>
                </a:solidFill>
                <a:latin typeface="Arial" charset="0"/>
                <a:cs typeface="Arial" charset="0"/>
              </a:rPr>
              <a:t>место осуществления образовательной деятельности </a:t>
            </a:r>
            <a:r>
              <a:rPr lang="ru-RU" sz="2100" b="1" dirty="0">
                <a:solidFill>
                  <a:schemeClr val="tx2"/>
                </a:solidFill>
                <a:latin typeface="Arial" charset="0"/>
                <a:cs typeface="Arial" charset="0"/>
              </a:rPr>
              <a:t>- здание, помещение, сооружение, которые предназначены для осуществления образовательной деятельности.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0937" y="184638"/>
            <a:ext cx="6365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</a:t>
            </a:r>
            <a:endParaRPr lang="ru-RU" alt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18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60" t="10205" r="7880" b="7744"/>
          <a:stretch/>
        </p:blipFill>
        <p:spPr>
          <a:xfrm>
            <a:off x="0" y="4970755"/>
            <a:ext cx="1565032" cy="188724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671739"/>
              </p:ext>
            </p:extLst>
          </p:nvPr>
        </p:nvGraphicFramePr>
        <p:xfrm>
          <a:off x="1423851" y="857248"/>
          <a:ext cx="10542481" cy="537213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49173">
                  <a:extLst>
                    <a:ext uri="{9D8B030D-6E8A-4147-A177-3AD203B41FA5}">
                      <a16:colId xmlns:a16="http://schemas.microsoft.com/office/drawing/2014/main" val="508111032"/>
                    </a:ext>
                  </a:extLst>
                </a:gridCol>
                <a:gridCol w="10093308">
                  <a:extLst>
                    <a:ext uri="{9D8B030D-6E8A-4147-A177-3AD203B41FA5}">
                      <a16:colId xmlns:a16="http://schemas.microsoft.com/office/drawing/2014/main" val="1131000771"/>
                    </a:ext>
                  </a:extLst>
                </a:gridCol>
              </a:tblGrid>
              <a:tr h="478257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C 2021 </a:t>
                      </a: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года реализуется реестровая модель процесса лицензирования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832456"/>
                  </a:ext>
                </a:extLst>
              </a:tr>
              <a:tr h="478257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kern="1200" baseline="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Переход на электронную форму </a:t>
                      </a:r>
                      <a:endParaRPr lang="ru-RU" sz="2600" kern="1200" dirty="0" smtClean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201972"/>
                  </a:ext>
                </a:extLst>
              </a:tr>
              <a:tr h="531769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Сокращение максимального срока рассмотрения заявлений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362732"/>
                  </a:ext>
                </a:extLst>
              </a:tr>
              <a:tr h="509451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Сокращение перечня </a:t>
                      </a: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представляемых документов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44637"/>
                  </a:ext>
                </a:extLst>
              </a:tr>
              <a:tr h="478257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Переход в  ЕРУЛ </a:t>
                      </a: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(Единый </a:t>
                      </a: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реестр учета лицензий)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10487"/>
                  </a:ext>
                </a:extLst>
              </a:tr>
              <a:tr h="478257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Получение сведений о конкретной лицензии на основании заявления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166546"/>
                  </a:ext>
                </a:extLst>
              </a:tr>
              <a:tr h="657498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7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Оплата гос. пошлины приостановлена до 31 декабря 2023 года. 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117071"/>
                  </a:ext>
                </a:extLst>
              </a:tr>
              <a:tr h="1722697">
                <a:tc>
                  <a:txBody>
                    <a:bodyPr/>
                    <a:lstStyle/>
                    <a:p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RU" sz="2600" kern="1200" dirty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С 01 марта 2023 года внесение изменений в реестр лицензий осуществляется на основании информации,</a:t>
                      </a:r>
                      <a:r>
                        <a:rPr lang="ru-RU" sz="2600" kern="1200" baseline="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размещенных в информационных системах </a:t>
                      </a:r>
                      <a:r>
                        <a:rPr lang="ru-RU" sz="2600" kern="120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в случаях: изменения наименования, местонахождения ЮЛ, реорганизации.</a:t>
                      </a:r>
                      <a:r>
                        <a:rPr lang="ru-RU" sz="2600" kern="1200" baseline="0" dirty="0" smtClean="0">
                          <a:solidFill>
                            <a:srgbClr val="002060"/>
                          </a:solidFill>
                          <a:latin typeface="Bahnschrift SemiBold SemiConden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endParaRPr lang="ru-RU" sz="2600" kern="1200" dirty="0" smtClean="0">
                        <a:solidFill>
                          <a:srgbClr val="002060"/>
                        </a:solidFill>
                        <a:latin typeface="Bahnschrift SemiBold SemiConden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495937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6" y="0"/>
            <a:ext cx="10658474" cy="8572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33346" y="140677"/>
            <a:ext cx="8634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Нововведения в процессе лицензирования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394266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6" y="0"/>
            <a:ext cx="10658474" cy="857250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78168" y="1186961"/>
            <a:ext cx="10867293" cy="502517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  <a:defRPr/>
            </a:pPr>
            <a:r>
              <a:rPr lang="ru-RU" sz="2400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Без принятия заявления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:</a:t>
            </a:r>
          </a:p>
          <a:p>
            <a:pPr marL="514350" indent="-51435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Изменение 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наименования лицензиата, изменение наименования филиала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лицензиата;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 </a:t>
            </a:r>
          </a:p>
          <a:p>
            <a:pPr marL="514350" indent="-514350" algn="just">
              <a:buAutoNum type="arabicPeriod"/>
              <a:defRPr/>
            </a:pP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Изменение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места 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нахождения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лицензиата (юридический адрес), 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изменение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места 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нахождения филиала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лицензиата;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 </a:t>
            </a:r>
          </a:p>
          <a:p>
            <a:pPr marL="514350" indent="-514350" algn="just">
              <a:buAutoNum type="arabicPeriod"/>
              <a:defRPr/>
            </a:pP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Реорганизация юридического лица в форме преобразования, слияния, присоединения лицензиата к другому юридическому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лицу;</a:t>
            </a:r>
          </a:p>
          <a:p>
            <a:pPr marL="0" indent="0" algn="just">
              <a:buNone/>
              <a:defRPr/>
            </a:pPr>
            <a:r>
              <a:rPr lang="ru-RU" sz="2400" b="1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На основании заявления лицензиата</a:t>
            </a:r>
            <a:r>
              <a:rPr lang="ru-RU" sz="2400" b="1" u="sng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:</a:t>
            </a:r>
            <a:endParaRPr lang="ru-RU" sz="2400" b="1" u="sng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514350" indent="-51435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Изменение места 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осуществления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образовательной деятельности (открытие новых адресов);</a:t>
            </a:r>
            <a:endParaRPr lang="ru-RU" sz="2400" b="1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457200" indent="-457200" algn="just">
              <a:buAutoNum type="arabicPeriod"/>
              <a:defRPr/>
            </a:pP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 Изменение перечня вида образовательной деятельности 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(реализация </a:t>
            </a:r>
            <a:r>
              <a:rPr lang="ru-RU" sz="2400" b="1" dirty="0">
                <a:solidFill>
                  <a:schemeClr val="tx2"/>
                </a:solidFill>
                <a:latin typeface="Arial" charset="0"/>
                <a:cs typeface="Arial" charset="0"/>
              </a:rPr>
              <a:t>новых образовательных программ</a:t>
            </a: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);</a:t>
            </a:r>
          </a:p>
          <a:p>
            <a:pPr marL="457200" indent="-45720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Открытие филиала;</a:t>
            </a:r>
          </a:p>
          <a:p>
            <a:pPr marL="457200" indent="-45720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Прекращение ОД по адресу или по нескольким адресам;</a:t>
            </a:r>
          </a:p>
          <a:p>
            <a:pPr marL="457200" indent="-45720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Прекращение образовательной деятельности</a:t>
            </a:r>
            <a:endParaRPr lang="ru-RU" sz="24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323" y="184638"/>
            <a:ext cx="8757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для внесения изменений в реестр</a:t>
            </a:r>
            <a:endParaRPr lang="ru-RU" alt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88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991695" y="4114801"/>
            <a:ext cx="10729916" cy="14164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90634" y="2745007"/>
            <a:ext cx="10729916" cy="13697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90635" y="1203927"/>
            <a:ext cx="10729915" cy="13477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"/>
          <a:stretch/>
        </p:blipFill>
        <p:spPr>
          <a:xfrm>
            <a:off x="1504950" y="0"/>
            <a:ext cx="10687049" cy="79057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5375" y="1"/>
            <a:ext cx="7286625" cy="790574"/>
          </a:xfrm>
        </p:spPr>
        <p:txBody>
          <a:bodyPr>
            <a:normAutofit/>
          </a:bodyPr>
          <a:lstStyle/>
          <a:p>
            <a:r>
              <a:rPr lang="ru-RU" sz="3500" dirty="0" smtClean="0">
                <a:solidFill>
                  <a:srgbClr val="FF0000"/>
                </a:solidFill>
                <a:latin typeface="Bahnschrift SemiBold SemiConden" panose="020B0502040204020203" pitchFamily="34" charset="0"/>
              </a:rPr>
              <a:t>Основные проблемы лицензирования</a:t>
            </a:r>
            <a:endParaRPr lang="ru-RU" sz="3500" dirty="0">
              <a:solidFill>
                <a:srgbClr val="FF0000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9475" y="1352550"/>
            <a:ext cx="8772524" cy="522922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Некорректное оформление заявления и прилагаемых к нему документов</a:t>
            </a:r>
          </a:p>
          <a:p>
            <a:pPr marL="0" indent="0">
              <a:buNone/>
            </a:pPr>
            <a:endParaRPr lang="ru-RU" dirty="0" smtClean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  <a:p>
            <a:pPr marL="514350" indent="-514350">
              <a:buAutoNum type="arabicPeriod" startAt="2"/>
            </a:pPr>
            <a:r>
              <a:rPr lang="ru-RU" dirty="0" smtClean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Недостаточная </a:t>
            </a:r>
            <a:r>
              <a:rPr lang="ru-RU" dirty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информированность руководителей </a:t>
            </a:r>
            <a:r>
              <a:rPr lang="ru-RU" dirty="0" smtClean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 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образовательных </a:t>
            </a:r>
            <a:r>
              <a:rPr lang="ru-RU" dirty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организаций об актуальных изменениях в </a:t>
            </a:r>
            <a:r>
              <a:rPr lang="ru-RU" dirty="0" smtClean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НПА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latin typeface="Bahnschrift SemiBold SemiConden" panose="020B0502040204020203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Bahnschrift SemiBold SemiConden" panose="020B0502040204020203" pitchFamily="34" charset="0"/>
              </a:rPr>
              <a:t>3.  Проблемы, связанные с усиленной электронной цифровой подписью руководителей организаций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635" y="1203927"/>
            <a:ext cx="2025365" cy="134778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634" y="2745007"/>
            <a:ext cx="2025365" cy="136979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634" y="4310884"/>
            <a:ext cx="2025365" cy="141364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372" y="4310884"/>
            <a:ext cx="2025365" cy="141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1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6" y="0"/>
            <a:ext cx="10658474" cy="857250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78168" y="1151792"/>
            <a:ext cx="10867293" cy="5025171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1.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Полное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и 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(или) сокращенное наименование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организации;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alt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2. </a:t>
            </a:r>
            <a:r>
              <a:rPr lang="ru-RU" alt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 А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дрес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места нахождения 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ЮЛ, адреса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мест осуществления образовательной деятельности;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3. 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 Организационно-правовой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формы организации;</a:t>
            </a:r>
          </a:p>
          <a:p>
            <a:pPr marL="0" indent="0">
              <a:lnSpc>
                <a:spcPct val="110000"/>
              </a:lnSpc>
              <a:buNone/>
              <a:defRPr/>
            </a:pP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4. 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 Собственник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недвижимого имущества;</a:t>
            </a:r>
          </a:p>
          <a:p>
            <a:pPr marL="514350" indent="-514350">
              <a:lnSpc>
                <a:spcPct val="110000"/>
              </a:lnSpc>
              <a:buAutoNum type="arabicPeriod" startAt="5"/>
              <a:defRPr/>
            </a:pP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Наименование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правоустанавливающего документа 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на здание (выписка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из ЕГРН, договор аренды, договор безвозмездно имущества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)</a:t>
            </a:r>
          </a:p>
          <a:p>
            <a:pPr marL="514350" indent="-514350">
              <a:lnSpc>
                <a:spcPct val="110000"/>
              </a:lnSpc>
              <a:buAutoNum type="arabicPeriod" startAt="5"/>
              <a:defRPr/>
            </a:pP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Выбор причины обращения (тип заявления)</a:t>
            </a:r>
            <a:endParaRPr lang="ru-RU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0937" y="184638"/>
            <a:ext cx="6365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</a:t>
            </a:r>
            <a:endParaRPr lang="ru-RU" alt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77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6" y="0"/>
            <a:ext cx="10658474" cy="857250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178168" y="1151792"/>
            <a:ext cx="10867293" cy="502517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  <a:defRPr/>
            </a:pPr>
            <a:endParaRPr lang="ru-RU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0" indent="0" algn="ctr">
              <a:lnSpc>
                <a:spcPct val="110000"/>
              </a:lnSpc>
              <a:buNone/>
              <a:defRPr/>
            </a:pP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Муниципальное бюджетное </a:t>
            </a:r>
          </a:p>
          <a:p>
            <a:pPr marL="0" indent="0" algn="ctr">
              <a:lnSpc>
                <a:spcPct val="110000"/>
              </a:lnSpc>
              <a:buNone/>
              <a:defRPr/>
            </a:pPr>
            <a:r>
              <a:rPr lang="ru-RU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дошкольное образовательное </a:t>
            </a:r>
            <a:r>
              <a:rPr lang="ru-RU" b="1" dirty="0">
                <a:solidFill>
                  <a:srgbClr val="FF0000"/>
                </a:solidFill>
                <a:latin typeface="Arial" charset="0"/>
                <a:cs typeface="Arial" charset="0"/>
              </a:rPr>
              <a:t>учреждение </a:t>
            </a:r>
          </a:p>
          <a:p>
            <a:pPr marL="0" indent="0" algn="ctr">
              <a:lnSpc>
                <a:spcPct val="110000"/>
              </a:lnSpc>
              <a:buNone/>
              <a:defRPr/>
            </a:pP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«Детский сад общеразвивающего 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вида с приоритетным осуществлением деятельности по художественно-эстетическому развитию детей №5 "</a:t>
            </a:r>
            <a:r>
              <a:rPr lang="ru-RU" b="1" dirty="0" err="1">
                <a:solidFill>
                  <a:schemeClr val="tx2"/>
                </a:solidFill>
                <a:latin typeface="Arial" charset="0"/>
                <a:cs typeface="Arial" charset="0"/>
              </a:rPr>
              <a:t>Чэчир</a:t>
            </a:r>
            <a:r>
              <a:rPr lang="ru-RU" b="1" dirty="0">
                <a:solidFill>
                  <a:schemeClr val="tx2"/>
                </a:solidFill>
                <a:latin typeface="Arial" charset="0"/>
                <a:cs typeface="Arial" charset="0"/>
              </a:rPr>
              <a:t>» 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муниципального района «</a:t>
            </a:r>
            <a:r>
              <a:rPr lang="ru-RU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Чурапчинский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улус» Республики Саха (Якутия), </a:t>
            </a:r>
          </a:p>
          <a:p>
            <a:pPr marL="0" indent="0" algn="ctr">
              <a:lnSpc>
                <a:spcPct val="110000"/>
              </a:lnSpc>
              <a:buNone/>
              <a:defRPr/>
            </a:pP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МБДОУ «Детский сад «</a:t>
            </a:r>
            <a:r>
              <a:rPr lang="ru-RU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Чэчир</a:t>
            </a:r>
            <a:r>
              <a:rPr lang="ru-RU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»</a:t>
            </a:r>
          </a:p>
          <a:p>
            <a:pPr marL="0" indent="0" algn="ctr">
              <a:buNone/>
              <a:defRPr/>
            </a:pPr>
            <a:endParaRPr lang="ru-RU" sz="20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514350" indent="-51435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Муниципальное – принадлежность организации,  </a:t>
            </a:r>
          </a:p>
          <a:p>
            <a:pPr marL="514350" indent="-51435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Бюджетное – тип организации</a:t>
            </a:r>
          </a:p>
          <a:p>
            <a:pPr marL="514350" indent="-51435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Общеобразовательное – тип образовательной организации</a:t>
            </a:r>
          </a:p>
          <a:p>
            <a:pPr marL="514350" indent="-514350" algn="just">
              <a:buAutoNum type="arabicPeriod"/>
              <a:defRPr/>
            </a:pPr>
            <a:r>
              <a:rPr lang="ru-RU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Учреждение – организационно-правовая форма </a:t>
            </a:r>
            <a:endParaRPr lang="ru-RU" sz="2400" b="1" dirty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5515" y="184638"/>
            <a:ext cx="10119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наименованию образовательных организаций</a:t>
            </a:r>
            <a:endParaRPr lang="ru-RU" alt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58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526" y="0"/>
            <a:ext cx="10658474" cy="857250"/>
          </a:xfrm>
          <a:prstGeom prst="rect">
            <a:avLst/>
          </a:prstGeom>
        </p:spPr>
      </p:pic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20" y="1152525"/>
            <a:ext cx="6710434" cy="5024438"/>
          </a:xfrm>
        </p:spPr>
      </p:pic>
      <p:sp>
        <p:nvSpPr>
          <p:cNvPr id="6" name="TextBox 5"/>
          <p:cNvSpPr txBox="1"/>
          <p:nvPr/>
        </p:nvSpPr>
        <p:spPr>
          <a:xfrm>
            <a:off x="4870937" y="184638"/>
            <a:ext cx="63656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</a:t>
            </a:r>
            <a:endParaRPr lang="ru-RU" alt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1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3412</TotalTime>
  <Words>592</Words>
  <Application>Microsoft Office PowerPoint</Application>
  <PresentationFormat>Широкоэкранный</PresentationFormat>
  <Paragraphs>84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Bahnschrift SemiBold SemiConden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проблемы лицензирования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Постникова Ирина Романовна</cp:lastModifiedBy>
  <cp:revision>115</cp:revision>
  <dcterms:created xsi:type="dcterms:W3CDTF">2021-11-16T04:40:49Z</dcterms:created>
  <dcterms:modified xsi:type="dcterms:W3CDTF">2023-03-31T02:14:15Z</dcterms:modified>
</cp:coreProperties>
</file>