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75" r:id="rId10"/>
    <p:sldId id="276" r:id="rId11"/>
    <p:sldId id="263" r:id="rId12"/>
    <p:sldId id="264" r:id="rId13"/>
    <p:sldId id="284" r:id="rId14"/>
    <p:sldId id="285" r:id="rId15"/>
    <p:sldId id="27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9" r:id="rId25"/>
    <p:sldId id="280" r:id="rId26"/>
    <p:sldId id="281" r:id="rId27"/>
    <p:sldId id="282" r:id="rId28"/>
    <p:sldId id="283" r:id="rId29"/>
    <p:sldId id="274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t="17583" r="3107" b="6506"/>
          <a:stretch/>
        </p:blipFill>
        <p:spPr bwMode="auto">
          <a:xfrm>
            <a:off x="0" y="0"/>
            <a:ext cx="9144000" cy="523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6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Январь:</a:t>
            </a:r>
          </a:p>
          <a:p>
            <a:pPr marL="0" indent="0">
              <a:buNone/>
            </a:pPr>
            <a:r>
              <a:rPr lang="ru-RU" dirty="0"/>
              <a:t>27 января: День снятия блокады Ленинграда; День освобождения Красной армией крупнейшего «лагеря смерти» </a:t>
            </a:r>
            <a:r>
              <a:rPr lang="ru-RU" dirty="0" err="1"/>
              <a:t>Аушвиц-Биркенау</a:t>
            </a:r>
            <a:r>
              <a:rPr lang="ru-RU" dirty="0"/>
              <a:t> (Освенцима) - День памяти жертв Холокоста (рекомендуется включать в план воспитательной работы с дошкольниками регионально и/или ситуативно).</a:t>
            </a:r>
          </a:p>
          <a:p>
            <a:r>
              <a:rPr lang="ru-RU" dirty="0"/>
              <a:t>Февраль:</a:t>
            </a:r>
          </a:p>
          <a:p>
            <a:pPr marL="0" indent="0">
              <a:buNone/>
            </a:pPr>
            <a:r>
              <a:rPr lang="ru-RU" dirty="0"/>
              <a:t>2	февраля: День разгрома советскими войсками немецко-фашистских войск в Сталинградской битве (рекомендуется включать в план воспитательной работы с дошкольниками регионально и/или ситуативно);</a:t>
            </a:r>
          </a:p>
          <a:p>
            <a:r>
              <a:rPr lang="ru-RU" dirty="0"/>
              <a:t>8 февраля: День российской науки;</a:t>
            </a:r>
          </a:p>
          <a:p>
            <a:r>
              <a:rPr lang="ru-RU" dirty="0"/>
              <a:t>15 февраля: День памяти о россиянах, исполнявших служебный долг за пределами Отечества;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1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Перечень </a:t>
            </a:r>
            <a:r>
              <a:rPr lang="ru-RU" sz="2400" b="1" dirty="0"/>
              <a:t>мер по внедрению Федеральной программы для</a:t>
            </a:r>
            <a:br>
              <a:rPr lang="ru-RU" sz="2400" b="1" dirty="0"/>
            </a:br>
            <a:r>
              <a:rPr lang="ru-RU" sz="2400" b="1" dirty="0"/>
              <a:t>педагогических работников ДО: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8" t="28198" r="23250" b="15738"/>
          <a:stretch/>
        </p:blipFill>
        <p:spPr bwMode="auto">
          <a:xfrm>
            <a:off x="1187624" y="987574"/>
            <a:ext cx="6492647" cy="40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16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7" t="17542" r="23328" b="5656"/>
          <a:stretch/>
        </p:blipFill>
        <p:spPr bwMode="auto">
          <a:xfrm>
            <a:off x="1763688" y="-4166"/>
            <a:ext cx="5789103" cy="510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0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578867"/>
              </p:ext>
            </p:extLst>
          </p:nvPr>
        </p:nvGraphicFramePr>
        <p:xfrm>
          <a:off x="827584" y="1203598"/>
          <a:ext cx="7128792" cy="3061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065"/>
                <a:gridCol w="1415412"/>
                <a:gridCol w="1204019"/>
                <a:gridCol w="1512168"/>
                <a:gridCol w="1152128"/>
              </a:tblGrid>
              <a:tr h="995385">
                <a:tc rowSpan="2">
                  <a:txBody>
                    <a:bodyPr/>
                    <a:lstStyle/>
                    <a:p>
                      <a:pPr marL="6794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794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</a:t>
                      </a:r>
                    </a:p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образовательных</a:t>
                      </a:r>
                    </a:p>
                    <a:p>
                      <a:pPr marL="67945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организаций,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реализующих</a:t>
                      </a:r>
                    </a:p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программы</a:t>
                      </a:r>
                    </a:p>
                    <a:p>
                      <a:pPr marL="6794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дошкольного</a:t>
                      </a:r>
                    </a:p>
                    <a:p>
                      <a:pPr marL="67945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образования,</a:t>
                      </a:r>
                      <a:r>
                        <a:rPr lang="ru-RU" sz="1800" spc="-1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ед.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794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 </a:t>
                      </a:r>
                      <a:r>
                        <a:rPr lang="ru-RU" sz="1800" dirty="0">
                          <a:effectLst/>
                        </a:rPr>
                        <a:t>зданий,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 которых реализуется программа дошкольного образования,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ед.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667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667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Оснащены</a:t>
                      </a:r>
                      <a:r>
                        <a:rPr lang="ru-RU" sz="1800" spc="-2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современными игровыми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технологиями*, ед.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(по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зданиям)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1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15875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 </a:t>
                      </a:r>
                      <a:r>
                        <a:rPr lang="ru-RU" sz="1800" dirty="0">
                          <a:effectLst/>
                        </a:rPr>
                        <a:t>50%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57785" marR="5143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от </a:t>
                      </a:r>
                      <a:r>
                        <a:rPr lang="ru-RU" sz="1800" dirty="0">
                          <a:effectLst/>
                        </a:rPr>
                        <a:t>51%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до</a:t>
                      </a:r>
                    </a:p>
                    <a:p>
                      <a:pPr marL="56515" marR="514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9080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93980" marR="9080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от </a:t>
                      </a:r>
                      <a:r>
                        <a:rPr lang="ru-RU" sz="1800" dirty="0">
                          <a:effectLst/>
                        </a:rPr>
                        <a:t>81%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–</a:t>
                      </a:r>
                    </a:p>
                    <a:p>
                      <a:pPr marL="93980" marR="9080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7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7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51 до 80%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МБДОУ «ЦРР-д/с. «</a:t>
            </a:r>
            <a:r>
              <a:rPr lang="ru-RU" dirty="0" err="1"/>
              <a:t>Кэскил</a:t>
            </a:r>
            <a:r>
              <a:rPr lang="ru-RU" dirty="0"/>
              <a:t>» г. </a:t>
            </a:r>
            <a:r>
              <a:rPr lang="ru-RU" dirty="0" smtClean="0"/>
              <a:t>Нюрба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МБДОУ ЦРР- д/с№2 «</a:t>
            </a:r>
            <a:r>
              <a:rPr lang="ru-RU" dirty="0" err="1"/>
              <a:t>Сардаана</a:t>
            </a:r>
            <a:r>
              <a:rPr lang="ru-RU" dirty="0"/>
              <a:t>» г. </a:t>
            </a:r>
            <a:r>
              <a:rPr lang="ru-RU" dirty="0" smtClean="0"/>
              <a:t>Нюрба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МБДОУ д/с №4 «</a:t>
            </a:r>
            <a:r>
              <a:rPr lang="ru-RU" dirty="0" err="1"/>
              <a:t>Кыталык</a:t>
            </a:r>
            <a:r>
              <a:rPr lang="ru-RU" dirty="0"/>
              <a:t>» г. Нюрба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МБДОУ ЦРР д/с «Лесная сказка» г. Нюрба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МБДОУ д/с. №8 «</a:t>
            </a:r>
            <a:r>
              <a:rPr lang="ru-RU" dirty="0" err="1"/>
              <a:t>Северяночка</a:t>
            </a:r>
            <a:r>
              <a:rPr lang="ru-RU" dirty="0"/>
              <a:t>» г. Нюрба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МБДОУ ЦРР-д/с «</a:t>
            </a:r>
            <a:r>
              <a:rPr lang="ru-RU" dirty="0" err="1"/>
              <a:t>Чуораанчык</a:t>
            </a:r>
            <a:r>
              <a:rPr lang="ru-RU" dirty="0"/>
              <a:t>» с. </a:t>
            </a:r>
            <a:r>
              <a:rPr lang="ru-RU" dirty="0" err="1"/>
              <a:t>Мальжегар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д/</a:t>
            </a:r>
            <a:r>
              <a:rPr lang="ru-RU" dirty="0" err="1"/>
              <a:t>гр</a:t>
            </a:r>
            <a:r>
              <a:rPr lang="ru-RU" dirty="0"/>
              <a:t> МБОУ "</a:t>
            </a:r>
            <a:r>
              <a:rPr lang="ru-RU" dirty="0" err="1"/>
              <a:t>Чаппандинская</a:t>
            </a:r>
            <a:r>
              <a:rPr lang="ru-RU" dirty="0"/>
              <a:t> СОШ"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126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0900" r="50294" b="10263"/>
          <a:stretch/>
        </p:blipFill>
        <p:spPr bwMode="auto">
          <a:xfrm>
            <a:off x="2123728" y="-24746"/>
            <a:ext cx="4536504" cy="512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5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Может </a:t>
            </a:r>
            <a:r>
              <a:rPr lang="ru-RU" sz="2400" b="1" dirty="0"/>
              <a:t>ли Организация самостоятельно разработать</a:t>
            </a:r>
            <a:br>
              <a:rPr lang="ru-RU" sz="2400" b="1" dirty="0"/>
            </a:br>
            <a:r>
              <a:rPr lang="ru-RU" sz="2400" b="1" dirty="0"/>
              <a:t>вариативную часть Программы?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Вариативная часть Программы разрабатывается </a:t>
            </a:r>
            <a:r>
              <a:rPr lang="ru-RU" b="1" dirty="0" smtClean="0"/>
              <a:t>непосредственно самими </a:t>
            </a:r>
            <a:r>
              <a:rPr lang="ru-RU" b="1" dirty="0"/>
              <a:t>участниками образовательных отношений.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п. 2.9. </a:t>
            </a:r>
            <a:r>
              <a:rPr lang="ru-RU" dirty="0" smtClean="0"/>
              <a:t>ФГОС ДО</a:t>
            </a:r>
            <a:r>
              <a:rPr lang="ru-RU" dirty="0"/>
              <a:t>, в нее могут входить как парциальные программы, так и </a:t>
            </a:r>
            <a:r>
              <a:rPr lang="ru-RU" dirty="0" smtClean="0"/>
              <a:t>самостоятельно разработанные </a:t>
            </a:r>
            <a:r>
              <a:rPr lang="ru-RU" dirty="0"/>
              <a:t>участниками образовательных отношений </a:t>
            </a:r>
            <a:r>
              <a:rPr lang="ru-RU" dirty="0" smtClean="0"/>
              <a:t>программы, основанные </a:t>
            </a:r>
            <a:r>
              <a:rPr lang="ru-RU" dirty="0"/>
              <a:t>на личном педагогическом опыте, </a:t>
            </a:r>
            <a:r>
              <a:rPr lang="ru-RU" dirty="0" smtClean="0"/>
              <a:t>индивидуальных особенностях </a:t>
            </a:r>
            <a:r>
              <a:rPr lang="ru-RU" dirty="0"/>
              <a:t>обучающихся, этнокультурной ситуации развития и пр.</a:t>
            </a:r>
          </a:p>
        </p:txBody>
      </p:sp>
    </p:spTree>
    <p:extLst>
      <p:ext uri="{BB962C8B-B14F-4D97-AF65-F5344CB8AC3E}">
        <p14:creationId xmlns:p14="http://schemas.microsoft.com/office/powerpoint/2010/main" val="272107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Анализ соответствия Программы обязательному минимуму</a:t>
            </a:r>
            <a:br>
              <a:rPr lang="ru-RU" sz="2400" b="1" dirty="0"/>
            </a:br>
            <a:r>
              <a:rPr lang="ru-RU" sz="2400" b="1" dirty="0"/>
              <a:t>содержания, заданному в Федеральной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Утверждение </a:t>
            </a:r>
            <a:r>
              <a:rPr lang="ru-RU" dirty="0" smtClean="0"/>
              <a:t>образовательной программы </a:t>
            </a:r>
            <a:r>
              <a:rPr lang="ru-RU" dirty="0"/>
              <a:t>ДОО, соответствующей Федеральной программе, </a:t>
            </a:r>
            <a:r>
              <a:rPr lang="ru-RU" dirty="0" smtClean="0"/>
              <a:t>осуществляется в </a:t>
            </a:r>
            <a:r>
              <a:rPr lang="ru-RU" dirty="0"/>
              <a:t>соответствии с порядком, установленным локальным актом ДОО, </a:t>
            </a:r>
            <a:r>
              <a:rPr lang="ru-RU" b="1" dirty="0"/>
              <a:t>в срок </a:t>
            </a:r>
            <a:r>
              <a:rPr lang="ru-RU" b="1" dirty="0" smtClean="0"/>
              <a:t>до 1 </a:t>
            </a:r>
            <a:r>
              <a:rPr lang="ru-RU" b="1" dirty="0"/>
              <a:t>сентября 2023 года.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необходимости вносятся изменения в </a:t>
            </a:r>
            <a:r>
              <a:rPr lang="ru-RU" dirty="0" smtClean="0"/>
              <a:t>локальные акты </a:t>
            </a:r>
            <a:r>
              <a:rPr lang="ru-RU" dirty="0"/>
              <a:t>ДОО, определяющие режим и распорядок дня ДОО в </a:t>
            </a:r>
            <a:r>
              <a:rPr lang="ru-RU" dirty="0" smtClean="0"/>
              <a:t>разных возрастных </a:t>
            </a:r>
            <a:r>
              <a:rPr lang="ru-RU" dirty="0"/>
              <a:t>группах. Сведения о новой Программе размещаются на сайте</a:t>
            </a:r>
          </a:p>
          <a:p>
            <a:pPr marL="0" indent="0">
              <a:buNone/>
            </a:pPr>
            <a:r>
              <a:rPr lang="ru-RU" dirty="0"/>
              <a:t>ДОО в соответствии с требованиями к его структуре.</a:t>
            </a:r>
          </a:p>
        </p:txBody>
      </p:sp>
    </p:spTree>
    <p:extLst>
      <p:ext uri="{BB962C8B-B14F-4D97-AF65-F5344CB8AC3E}">
        <p14:creationId xmlns:p14="http://schemas.microsoft.com/office/powerpoint/2010/main" val="292777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Методика заполнения диагностической таблицы и анализа</a:t>
            </a:r>
            <a:br>
              <a:rPr lang="ru-RU" sz="2400" b="1" dirty="0"/>
            </a:br>
            <a:r>
              <a:rPr lang="ru-RU" sz="2400" b="1" dirty="0"/>
              <a:t>результатов соотнесения программного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Каждый этап действий по сопоставительному анализу </a:t>
            </a:r>
            <a:r>
              <a:rPr lang="ru-RU" dirty="0" smtClean="0"/>
              <a:t>элементов программ </a:t>
            </a:r>
            <a:r>
              <a:rPr lang="ru-RU" dirty="0"/>
              <a:t>подразумевает обозначение результата в каждом из трех </a:t>
            </a:r>
            <a:r>
              <a:rPr lang="ru-RU" dirty="0" smtClean="0"/>
              <a:t>столбцов таблицы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столбец </a:t>
            </a:r>
            <a:r>
              <a:rPr lang="ru-RU" b="1" dirty="0"/>
              <a:t>2 – ПС, столбец 3 – ЧС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столбец 4 – НС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обязательному минимуму </a:t>
            </a:r>
            <a:r>
              <a:rPr lang="ru-RU" dirty="0"/>
              <a:t>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58750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диагностических таблицах они могут фиксироваться </a:t>
            </a:r>
            <a:r>
              <a:rPr lang="ru-RU" b="1" dirty="0"/>
              <a:t>знаками «+ +» </a:t>
            </a:r>
            <a:r>
              <a:rPr lang="ru-RU" b="1" dirty="0" smtClean="0"/>
              <a:t>для полного </a:t>
            </a:r>
            <a:r>
              <a:rPr lang="ru-RU" b="1" dirty="0"/>
              <a:t>соответствия, «+ -» для частичного соответствия, «- -» </a:t>
            </a:r>
            <a:r>
              <a:rPr lang="ru-RU" b="1" dirty="0" smtClean="0"/>
              <a:t>для несоответствия</a:t>
            </a:r>
            <a:r>
              <a:rPr lang="ru-RU" dirty="0"/>
              <a:t>. Знак ставится в соответствующем столбце, </a:t>
            </a:r>
            <a:r>
              <a:rPr lang="ru-RU" dirty="0" smtClean="0"/>
              <a:t>затем подсчитывается </a:t>
            </a:r>
            <a:r>
              <a:rPr lang="ru-RU" dirty="0"/>
              <a:t>простое количество полных, частичных совпадений или </a:t>
            </a:r>
            <a:r>
              <a:rPr lang="ru-RU" dirty="0" smtClean="0"/>
              <a:t>не совпадений </a:t>
            </a:r>
            <a:r>
              <a:rPr lang="ru-RU" dirty="0"/>
              <a:t>программных материалов. Затем рассчитывается </a:t>
            </a:r>
            <a:r>
              <a:rPr lang="ru-RU" dirty="0" smtClean="0"/>
              <a:t>процент соответствия </a:t>
            </a:r>
            <a:r>
              <a:rPr lang="ru-RU" dirty="0"/>
              <a:t>по формуле: ((кол-во совпадающих элементов) *100) ÷ (</a:t>
            </a:r>
            <a:r>
              <a:rPr lang="ru-RU" dirty="0" smtClean="0"/>
              <a:t>общее количество </a:t>
            </a:r>
            <a:r>
              <a:rPr lang="ru-RU" dirty="0"/>
              <a:t>элементов)). Полученное значение проставляется в графе «</a:t>
            </a:r>
            <a:r>
              <a:rPr lang="ru-RU" dirty="0" smtClean="0"/>
              <a:t>Итого по </a:t>
            </a:r>
            <a:r>
              <a:rPr lang="ru-RU" dirty="0"/>
              <a:t>разделу (в %)».</a:t>
            </a:r>
          </a:p>
        </p:txBody>
      </p:sp>
    </p:spTree>
    <p:extLst>
      <p:ext uri="{BB962C8B-B14F-4D97-AF65-F5344CB8AC3E}">
        <p14:creationId xmlns:p14="http://schemas.microsoft.com/office/powerpoint/2010/main" val="368352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18453" r="11873" b="6250"/>
          <a:stretch/>
        </p:blipFill>
        <p:spPr bwMode="auto">
          <a:xfrm>
            <a:off x="1115616" y="123478"/>
            <a:ext cx="7186513" cy="48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34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Чек-лист анализа соответствия Программы обязательному </a:t>
            </a:r>
            <a:r>
              <a:rPr lang="ru-RU" sz="2400" b="1" dirty="0" smtClean="0"/>
              <a:t>минимуму содержания</a:t>
            </a:r>
            <a:r>
              <a:rPr lang="ru-RU" sz="2400" b="1" dirty="0"/>
              <a:t>, заданному в Федеральной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Действие 1. Соотносим структуру Программы с Федеральной программой и ФГОС ДО (Приложение 2. Диагностическая таблица 1.)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Действие </a:t>
            </a:r>
            <a:r>
              <a:rPr lang="ru-RU" dirty="0"/>
              <a:t>2. Соотносим цель и задачи Программы с Федеральной программой (Приложение 2. Диагностическая таблица 2.)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Действие </a:t>
            </a:r>
            <a:r>
              <a:rPr lang="ru-RU" dirty="0"/>
              <a:t>3. Соотносим планируемые результаты (Приложение 2. Диагностическая таблица 3.)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Действие </a:t>
            </a:r>
            <a:r>
              <a:rPr lang="ru-RU" dirty="0"/>
              <a:t>4. Соотносим задачи и содержание образовательной деятельности по образовательным областям и направлениям воспитания Программы с Федеральной программой (Приложение 2. Диагностическая таблица 4.)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Действие </a:t>
            </a:r>
            <a:r>
              <a:rPr lang="ru-RU" dirty="0"/>
              <a:t>5. Соотносим направленность программ </a:t>
            </a:r>
            <a:r>
              <a:rPr lang="ru-RU" dirty="0" err="1"/>
              <a:t>коррекционноразвивающей</a:t>
            </a:r>
            <a:r>
              <a:rPr lang="ru-RU" dirty="0"/>
              <a:t> работы (далее – КРР), обозначенных в Программе с перечнем целевых групп Федеральной программы (Приложение 2. Диагностическая таблица 5.)</a:t>
            </a:r>
          </a:p>
        </p:txBody>
      </p:sp>
    </p:spTree>
    <p:extLst>
      <p:ext uri="{BB962C8B-B14F-4D97-AF65-F5344CB8AC3E}">
        <p14:creationId xmlns:p14="http://schemas.microsoft.com/office/powerpoint/2010/main" val="147828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Действие 6. Определяем совокупное соответствие разделов Программы обязательному минимуму содержания, заданному в Федеральной программе (Приложение 2. Диагностическая таблица 6.)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Действие </a:t>
            </a:r>
            <a:r>
              <a:rPr lang="ru-RU" dirty="0"/>
              <a:t>7. Формируем элементы вариативной части Программы из материалов, превышающих обязательный минимум содержания Федеральной программы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Действие </a:t>
            </a:r>
            <a:r>
              <a:rPr lang="ru-RU" dirty="0"/>
              <a:t>8. Проводим анализ инфраструктуры и методического обеспечения реализации Федеральной программы на основе «Рекомендаций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69599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Действие 9. Составляем аналитическую справку в свободной форме по результатам внутреннего аудита Программы ДОО, проведенного с целью анализа соответствия Программы обязательному минимуму содержания, заданному в Федеральной программе. Включаем в аналитическую справку информацию об инфраструктуре ДОО и комплектации учебно-методических материалов (инвариантная часть) для реализации Федеральной программы. В выводах обозначаем готовность/частичную готовность к реализации Федеральной программы, а также необходимые меры по повышению уровня готовности. </a:t>
            </a:r>
          </a:p>
        </p:txBody>
      </p:sp>
    </p:spTree>
    <p:extLst>
      <p:ext uri="{BB962C8B-B14F-4D97-AF65-F5344CB8AC3E}">
        <p14:creationId xmlns:p14="http://schemas.microsoft.com/office/powerpoint/2010/main" val="174839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t="24881" r="3199" b="8107"/>
          <a:stretch/>
        </p:blipFill>
        <p:spPr bwMode="auto">
          <a:xfrm>
            <a:off x="251520" y="195486"/>
            <a:ext cx="8534401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2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3" t="20734" r="21664" b="7851"/>
          <a:stretch/>
        </p:blipFill>
        <p:spPr bwMode="auto">
          <a:xfrm>
            <a:off x="1343715" y="195486"/>
            <a:ext cx="6564086" cy="46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959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24383" r="22691" b="13437"/>
          <a:stretch/>
        </p:blipFill>
        <p:spPr bwMode="auto">
          <a:xfrm>
            <a:off x="467544" y="1652"/>
            <a:ext cx="79939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98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22092" r="23429" b="14877"/>
          <a:stretch/>
        </p:blipFill>
        <p:spPr bwMode="auto">
          <a:xfrm>
            <a:off x="683568" y="0"/>
            <a:ext cx="7920880" cy="511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67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47108" r="24370" b="23354"/>
          <a:stretch/>
        </p:blipFill>
        <p:spPr bwMode="auto">
          <a:xfrm>
            <a:off x="395536" y="987574"/>
            <a:ext cx="819864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6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22487" r="65116" b="13321"/>
          <a:stretch/>
        </p:blipFill>
        <p:spPr bwMode="auto">
          <a:xfrm>
            <a:off x="2594248" y="0"/>
            <a:ext cx="3816424" cy="507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16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Всем желаем успехов!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3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7583" r="20079" b="21625"/>
          <a:stretch/>
        </p:blipFill>
        <p:spPr bwMode="auto">
          <a:xfrm>
            <a:off x="395536" y="339502"/>
            <a:ext cx="855490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9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7250" r="12526" b="7112"/>
          <a:stretch/>
        </p:blipFill>
        <p:spPr bwMode="auto">
          <a:xfrm>
            <a:off x="35784" y="147487"/>
            <a:ext cx="8926286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3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Какая учебно-методическая документация входит в</a:t>
            </a:r>
            <a:br>
              <a:rPr lang="ru-RU" sz="2800" dirty="0"/>
            </a:br>
            <a:r>
              <a:rPr lang="ru-RU" sz="2800" dirty="0"/>
              <a:t>Федеральную программу?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Федеральная программа включает в себя </a:t>
            </a:r>
            <a:r>
              <a:rPr lang="ru-RU" sz="1400" b="1" dirty="0" smtClean="0"/>
              <a:t>учебно-методическую документацию</a:t>
            </a:r>
            <a:r>
              <a:rPr lang="ru-RU" sz="1400" b="1" dirty="0"/>
              <a:t>, в состав которой входят </a:t>
            </a:r>
            <a:r>
              <a:rPr lang="ru-RU" sz="1400" dirty="0"/>
              <a:t>Программа </a:t>
            </a:r>
            <a:r>
              <a:rPr lang="ru-RU" sz="1400" dirty="0" smtClean="0"/>
              <a:t>воспитания, примерный </a:t>
            </a:r>
            <a:r>
              <a:rPr lang="ru-RU" sz="1400" dirty="0"/>
              <a:t>режим и распорядок дня дошкольных групп, План и </a:t>
            </a:r>
            <a:r>
              <a:rPr lang="ru-RU" sz="1400" dirty="0" smtClean="0"/>
              <a:t>иные компоненты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b="1" dirty="0"/>
              <a:t>К иным компонентам Федеральной программы отнесены:</a:t>
            </a:r>
          </a:p>
          <a:p>
            <a:r>
              <a:rPr lang="ru-RU" sz="1400" dirty="0"/>
              <a:t>Планируемые результаты реализации Программы</a:t>
            </a:r>
          </a:p>
          <a:p>
            <a:r>
              <a:rPr lang="ru-RU" sz="1400" dirty="0"/>
              <a:t>Педагогическая диагностика достижения планируемых результатов</a:t>
            </a:r>
          </a:p>
          <a:p>
            <a:r>
              <a:rPr lang="ru-RU" sz="1400" dirty="0"/>
              <a:t>Задачи и содержание образования (обучения и воспитания) </a:t>
            </a:r>
            <a:r>
              <a:rPr lang="ru-RU" sz="1400" dirty="0" smtClean="0"/>
              <a:t>по образовательным </a:t>
            </a:r>
            <a:r>
              <a:rPr lang="ru-RU" sz="1400" dirty="0"/>
              <a:t>областям</a:t>
            </a:r>
          </a:p>
          <a:p>
            <a:r>
              <a:rPr lang="ru-RU" sz="1400" dirty="0"/>
              <a:t>Вариативные формы, способы, методы и средства </a:t>
            </a:r>
            <a:r>
              <a:rPr lang="ru-RU" sz="1400" dirty="0" smtClean="0"/>
              <a:t>реализации Программы</a:t>
            </a:r>
            <a:endParaRPr lang="ru-RU" sz="1400" dirty="0"/>
          </a:p>
          <a:p>
            <a:r>
              <a:rPr lang="ru-RU" sz="1400" dirty="0"/>
              <a:t>Особенности образовательной деятельности разных видов и</a:t>
            </a:r>
          </a:p>
          <a:p>
            <a:r>
              <a:rPr lang="ru-RU" sz="1400" dirty="0"/>
              <a:t>культурных практик</a:t>
            </a:r>
          </a:p>
          <a:p>
            <a:r>
              <a:rPr lang="ru-RU" sz="1400" dirty="0"/>
              <a:t>Способы и направления поддержки детской инициативы</a:t>
            </a:r>
          </a:p>
          <a:p>
            <a:r>
              <a:rPr lang="ru-RU" sz="1400" dirty="0"/>
              <a:t>Особенности взаимодействия педагогического коллектива с семьями</a:t>
            </a:r>
          </a:p>
          <a:p>
            <a:r>
              <a:rPr lang="ru-RU" sz="1400" dirty="0"/>
              <a:t>обучающихся</a:t>
            </a:r>
          </a:p>
          <a:p>
            <a:r>
              <a:rPr lang="ru-RU" sz="1400" dirty="0"/>
              <a:t>Направления и задачи коррекционно-развивающей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99897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Психолого-педагогические условия реализации Программы</a:t>
            </a:r>
          </a:p>
          <a:p>
            <a:r>
              <a:rPr lang="ru-RU" dirty="0"/>
              <a:t>Особенности организации развивающей </a:t>
            </a:r>
            <a:r>
              <a:rPr lang="ru-RU" dirty="0" smtClean="0"/>
              <a:t>предметно-пространственной </a:t>
            </a:r>
            <a:r>
              <a:rPr lang="ru-RU" dirty="0"/>
              <a:t>среды</a:t>
            </a:r>
          </a:p>
          <a:p>
            <a:r>
              <a:rPr lang="ru-RU" dirty="0"/>
              <a:t>Материально-техническое обеспечение Программы, </a:t>
            </a:r>
            <a:r>
              <a:rPr lang="ru-RU" dirty="0" smtClean="0"/>
              <a:t>обеспеченность методическими </a:t>
            </a:r>
            <a:r>
              <a:rPr lang="ru-RU" dirty="0"/>
              <a:t>материалами и средствами обучения и воспитания</a:t>
            </a:r>
          </a:p>
          <a:p>
            <a:r>
              <a:rPr lang="ru-RU" dirty="0"/>
              <a:t>Примерный перечень литературных, музыкальных, </a:t>
            </a:r>
            <a:r>
              <a:rPr lang="ru-RU" dirty="0" smtClean="0"/>
              <a:t>художественных, анимационных </a:t>
            </a:r>
            <a:r>
              <a:rPr lang="ru-RU" dirty="0"/>
              <a:t>произведений для реализации Программы</a:t>
            </a:r>
          </a:p>
          <a:p>
            <a:r>
              <a:rPr lang="ru-RU" dirty="0"/>
              <a:t>Кадровые условия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03959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Autofit/>
          </a:bodyPr>
          <a:lstStyle/>
          <a:p>
            <a:r>
              <a:rPr lang="ru-RU" sz="1800" b="1" dirty="0"/>
              <a:t>В связи с утверждением Федеральной программы будут </a:t>
            </a:r>
            <a:r>
              <a:rPr lang="ru-RU" sz="1800" b="1" dirty="0" smtClean="0"/>
              <a:t>ли отменены </a:t>
            </a:r>
            <a:r>
              <a:rPr lang="ru-RU" sz="1800" b="1" dirty="0"/>
              <a:t>Примерная основная образовательная </a:t>
            </a:r>
            <a:r>
              <a:rPr lang="ru-RU" sz="1800" b="1" dirty="0" smtClean="0"/>
              <a:t>программа дошкольного </a:t>
            </a:r>
            <a:r>
              <a:rPr lang="ru-RU" sz="1800" b="1" dirty="0"/>
              <a:t>образования и Примерная рабочая </a:t>
            </a:r>
            <a:r>
              <a:rPr lang="ru-RU" sz="1800" b="1" dirty="0" smtClean="0"/>
              <a:t>программа воспитания </a:t>
            </a:r>
            <a:r>
              <a:rPr lang="ru-RU" sz="1800" b="1" dirty="0"/>
              <a:t>для образовательных </a:t>
            </a:r>
            <a:r>
              <a:rPr lang="ru-RU" sz="1800" b="1" dirty="0" smtClean="0"/>
              <a:t>организаций?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5510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Данные примерные программы не являлись </a:t>
            </a:r>
            <a:r>
              <a:rPr lang="ru-RU" dirty="0" smtClean="0"/>
              <a:t>нормативными документами</a:t>
            </a:r>
            <a:r>
              <a:rPr lang="ru-RU" dirty="0"/>
              <a:t>, поэтому не требуется издания нормативного правового </a:t>
            </a:r>
            <a:r>
              <a:rPr lang="ru-RU" dirty="0" smtClean="0"/>
              <a:t>акта для </a:t>
            </a:r>
            <a:r>
              <a:rPr lang="ru-RU" dirty="0"/>
              <a:t>их отмены. В связи с введением понятия «федеральная </a:t>
            </a:r>
            <a:r>
              <a:rPr lang="ru-RU" dirty="0" smtClean="0"/>
              <a:t>основная общеобразовательная </a:t>
            </a:r>
            <a:r>
              <a:rPr lang="ru-RU" dirty="0"/>
              <a:t>программа» из Закона об образовании </a:t>
            </a:r>
            <a:r>
              <a:rPr lang="ru-RU" dirty="0" smtClean="0"/>
              <a:t>исключено понятие </a:t>
            </a:r>
            <a:r>
              <a:rPr lang="ru-RU" dirty="0"/>
              <a:t>«примерная основная общеобразовательная программа</a:t>
            </a:r>
            <a:r>
              <a:rPr lang="ru-RU" dirty="0" smtClean="0"/>
              <a:t>», соответственно, </a:t>
            </a:r>
            <a:r>
              <a:rPr lang="ru-RU" b="1" dirty="0" smtClean="0"/>
              <a:t>выше обозначенные </a:t>
            </a:r>
            <a:r>
              <a:rPr lang="ru-RU" b="1" dirty="0"/>
              <a:t>документы теряют силу.</a:t>
            </a:r>
          </a:p>
          <a:p>
            <a:pPr marL="0" indent="0">
              <a:buNone/>
            </a:pPr>
            <a:r>
              <a:rPr lang="ru-RU" b="1" dirty="0"/>
              <a:t>На https://fgosreestr.ru/ Примерные программы будут переведены </a:t>
            </a:r>
            <a:r>
              <a:rPr lang="ru-RU" b="1" dirty="0" smtClean="0"/>
              <a:t>в раздел </a:t>
            </a:r>
            <a:r>
              <a:rPr lang="ru-RU" b="1" dirty="0"/>
              <a:t>«Архив».</a:t>
            </a:r>
          </a:p>
        </p:txBody>
      </p:sp>
    </p:spTree>
    <p:extLst>
      <p:ext uri="{BB962C8B-B14F-4D97-AF65-F5344CB8AC3E}">
        <p14:creationId xmlns:p14="http://schemas.microsoft.com/office/powerpoint/2010/main" val="296692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Как строится календарный план воспитательной работы</a:t>
            </a:r>
            <a:br>
              <a:rPr lang="ru-RU" sz="2400" b="1" dirty="0"/>
            </a:br>
            <a:r>
              <a:rPr lang="ru-RU" sz="2400" b="1" dirty="0"/>
              <a:t>ДОО?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Календарный план воспитательной работы ДОО строится с </a:t>
            </a:r>
            <a:r>
              <a:rPr lang="ru-RU" dirty="0" smtClean="0"/>
              <a:t>учетом Плана </a:t>
            </a:r>
            <a:r>
              <a:rPr lang="ru-RU" dirty="0"/>
              <a:t>и предполагает единство решения задач воспитания, обучения </a:t>
            </a:r>
            <a:r>
              <a:rPr lang="ru-RU" dirty="0" smtClean="0"/>
              <a:t>и развития </a:t>
            </a:r>
            <a:r>
              <a:rPr lang="ru-RU" dirty="0"/>
              <a:t>ребенка в режимных процессах и образовательной деятельности.</a:t>
            </a:r>
          </a:p>
          <a:p>
            <a:pPr marL="0" indent="0">
              <a:buNone/>
            </a:pPr>
            <a:r>
              <a:rPr lang="ru-RU" dirty="0"/>
              <a:t>План является единым для ДОО и содержит примерный перечень </a:t>
            </a:r>
            <a:r>
              <a:rPr lang="ru-RU" dirty="0" smtClean="0"/>
              <a:t>основных государственных </a:t>
            </a:r>
            <a:r>
              <a:rPr lang="ru-RU" dirty="0"/>
              <a:t>и народных праздников, памятных дат.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Некоторые </a:t>
            </a:r>
            <a:r>
              <a:rPr lang="ru-RU" dirty="0"/>
              <a:t>из </a:t>
            </a:r>
            <a:r>
              <a:rPr lang="ru-RU" dirty="0" smtClean="0"/>
              <a:t>них рекомендуются </a:t>
            </a:r>
            <a:r>
              <a:rPr lang="ru-RU" dirty="0"/>
              <a:t>для проведения в условиях отдельных регионов.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Перечень может </a:t>
            </a:r>
            <a:r>
              <a:rPr lang="ru-RU" dirty="0"/>
              <a:t>быть дополнен региональными мероприятиями с </a:t>
            </a:r>
            <a:r>
              <a:rPr lang="ru-RU" dirty="0" smtClean="0"/>
              <a:t>учетом социокультурных </a:t>
            </a:r>
            <a:r>
              <a:rPr lang="ru-RU" dirty="0"/>
              <a:t>особенностей Программы, а также </a:t>
            </a:r>
            <a:r>
              <a:rPr lang="ru-RU" dirty="0" smtClean="0"/>
              <a:t>возрастных, физиологических </a:t>
            </a:r>
            <a:r>
              <a:rPr lang="ru-RU" dirty="0"/>
              <a:t>и психоэмоциональных особенностей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153301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Федеральный </a:t>
            </a:r>
            <a:r>
              <a:rPr lang="ru-RU" sz="2800" b="1" dirty="0"/>
              <a:t>календарный план воспитательной работы. </a:t>
            </a:r>
            <a:r>
              <a:rPr lang="ru-RU" sz="2800" b="1" dirty="0" smtClean="0"/>
              <a:t>План </a:t>
            </a:r>
            <a:r>
              <a:rPr lang="ru-RU" sz="2800" b="1" dirty="0"/>
              <a:t>является единым для ДОО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Примерный </a:t>
            </a:r>
            <a:r>
              <a:rPr lang="ru-RU" dirty="0"/>
              <a:t>перечень основных государственных и народных праздников, памятных дат в календарном плане воспитательной работы в ДОО</a:t>
            </a:r>
          </a:p>
        </p:txBody>
      </p:sp>
    </p:spTree>
    <p:extLst>
      <p:ext uri="{BB962C8B-B14F-4D97-AF65-F5344CB8AC3E}">
        <p14:creationId xmlns:p14="http://schemas.microsoft.com/office/powerpoint/2010/main" val="1848505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1025</Words>
  <Application>Microsoft Office PowerPoint</Application>
  <PresentationFormat>Экран (16:9)</PresentationFormat>
  <Paragraphs>93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учебно-методическая документация входит в Федеральную программу?</vt:lpstr>
      <vt:lpstr>Презентация PowerPoint</vt:lpstr>
      <vt:lpstr>В связи с утверждением Федеральной программы будут ли отменены Примерная основная образовательная программа дошкольного образования и Примерная рабочая программа воспитания для образовательных организаций? </vt:lpstr>
      <vt:lpstr>Как строится календарный план воспитательной работы ДОО? </vt:lpstr>
      <vt:lpstr>Федеральный календарный план воспитательной работы. План является единым для ДОО</vt:lpstr>
      <vt:lpstr>Презентация PowerPoint</vt:lpstr>
      <vt:lpstr>Перечень мер по внедрению Федеральной программы для педагогических работников ДО:</vt:lpstr>
      <vt:lpstr>Презентация PowerPoint</vt:lpstr>
      <vt:lpstr>Презентация PowerPoint</vt:lpstr>
      <vt:lpstr>От 51 до 80%</vt:lpstr>
      <vt:lpstr>Презентация PowerPoint</vt:lpstr>
      <vt:lpstr>Может ли Организация самостоятельно разработать вариативную часть Программы?</vt:lpstr>
      <vt:lpstr>Анализ соответствия Программы обязательному минимуму содержания, заданному в Федеральной программе</vt:lpstr>
      <vt:lpstr>Методика заполнения диагностической таблицы и анализа результатов соотнесения программного материала</vt:lpstr>
      <vt:lpstr>Презентация PowerPoint</vt:lpstr>
      <vt:lpstr>Чек-лист анализа соответствия Программы обязательному минимуму содержания, заданному в Федеральной программе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Evdokiya</dc:creator>
  <cp:lastModifiedBy>oit</cp:lastModifiedBy>
  <cp:revision>10</cp:revision>
  <dcterms:created xsi:type="dcterms:W3CDTF">2023-04-13T14:39:27Z</dcterms:created>
  <dcterms:modified xsi:type="dcterms:W3CDTF">2023-04-13T23:18:22Z</dcterms:modified>
</cp:coreProperties>
</file>