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4" r:id="rId2"/>
    <p:sldId id="256" r:id="rId3"/>
    <p:sldId id="257" r:id="rId4"/>
    <p:sldId id="258" r:id="rId5"/>
    <p:sldId id="259" r:id="rId6"/>
    <p:sldId id="260" r:id="rId7"/>
    <p:sldId id="261" r:id="rId8"/>
    <p:sldId id="262" r:id="rId9"/>
    <p:sldId id="263"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73468-DE03-45EA-A726-B70CDC53E6D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73468-DE03-45EA-A726-B70CDC53E6D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73468-DE03-45EA-A726-B70CDC53E6D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E73468-DE03-45EA-A726-B70CDC53E6D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73468-DE03-45EA-A726-B70CDC53E6D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E2E61A-DAAC-4AFB-951B-F44296DDB6C9}" type="datetimeFigureOut">
              <a:rPr lang="ru-RU" smtClean="0"/>
              <a:pPr/>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73468-DE03-45EA-A726-B70CDC53E6D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BE2E61A-DAAC-4AFB-951B-F44296DDB6C9}" type="datetimeFigureOut">
              <a:rPr lang="ru-RU" smtClean="0"/>
              <a:pPr/>
              <a:t>16.05.2024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7E73468-DE03-45EA-A726-B70CDC53E6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560839" cy="1728192"/>
          </a:xfrm>
        </p:spPr>
        <p:txBody>
          <a:bodyPr/>
          <a:lstStyle/>
          <a:p>
            <a:pPr marL="0" indent="0" algn="ctr">
              <a:buNone/>
            </a:pPr>
            <a:r>
              <a:rPr lang="sah-RU" sz="2000" dirty="0" smtClean="0">
                <a:effectLst/>
              </a:rPr>
              <a:t>Саха </a:t>
            </a:r>
            <a:r>
              <a:rPr lang="sah-RU" sz="2000" dirty="0">
                <a:effectLst/>
              </a:rPr>
              <a:t>Өрөспүүбүлүкэтэ </a:t>
            </a:r>
            <a:r>
              <a:rPr lang="ru-RU" sz="2000" dirty="0">
                <a:effectLst/>
              </a:rPr>
              <a:t>«Н</a:t>
            </a:r>
            <a:r>
              <a:rPr lang="sah-RU" sz="2000" dirty="0">
                <a:effectLst/>
              </a:rPr>
              <a:t>ьурба оройуона</a:t>
            </a:r>
            <a:r>
              <a:rPr lang="ru-RU" sz="2000" dirty="0">
                <a:effectLst/>
              </a:rPr>
              <a:t>»</a:t>
            </a:r>
            <a:r>
              <a:rPr lang="sah-RU" sz="2000" dirty="0">
                <a:effectLst/>
              </a:rPr>
              <a:t> муниципальнай оройуонун Ньурба куоратын </a:t>
            </a:r>
            <a:r>
              <a:rPr lang="ru-RU" sz="2000" dirty="0">
                <a:effectLst/>
              </a:rPr>
              <a:t>«Светлячок» </a:t>
            </a:r>
            <a:r>
              <a:rPr lang="sah-RU" sz="2000" dirty="0">
                <a:effectLst/>
              </a:rPr>
              <a:t>оҕо уһуйаана – оҕону сайыннарар киин оскуола иннинээҕи үөрэхтээһин муниципальнай бүддьүөт тэрилтэтэ</a:t>
            </a:r>
            <a:r>
              <a:rPr lang="ru-RU" sz="2000" dirty="0">
                <a:effectLst/>
              </a:rPr>
              <a:t/>
            </a:r>
            <a:br>
              <a:rPr lang="ru-RU" sz="2000" dirty="0">
                <a:effectLst/>
              </a:rPr>
            </a:br>
            <a:r>
              <a:rPr lang="ru-RU" sz="2000" dirty="0">
                <a:effectLst/>
              </a:rPr>
              <a:t> </a:t>
            </a:r>
            <a:br>
              <a:rPr lang="ru-RU" sz="2000" dirty="0">
                <a:effectLst/>
              </a:rPr>
            </a:br>
            <a:endParaRPr lang="ru-RU" sz="2000" dirty="0">
              <a:latin typeface="Times New Roman" pitchFamily="18" charset="0"/>
              <a:cs typeface="Times New Roman" pitchFamily="18" charset="0"/>
            </a:endParaRPr>
          </a:p>
        </p:txBody>
      </p:sp>
      <p:sp>
        <p:nvSpPr>
          <p:cNvPr id="3" name="Объект 2"/>
          <p:cNvSpPr>
            <a:spLocks noGrp="1"/>
          </p:cNvSpPr>
          <p:nvPr>
            <p:ph sz="quarter" idx="13"/>
          </p:nvPr>
        </p:nvSpPr>
        <p:spPr>
          <a:xfrm>
            <a:off x="1143000" y="2276872"/>
            <a:ext cx="6400800" cy="3816424"/>
          </a:xfrm>
        </p:spPr>
        <p:txBody>
          <a:bodyPr>
            <a:normAutofit lnSpcReduction="10000"/>
          </a:bodyPr>
          <a:lstStyle/>
          <a:p>
            <a:pPr algn="ctr"/>
            <a:endParaRPr lang="ru-RU" sz="2400" dirty="0" smtClean="0">
              <a:latin typeface="Times New Roman" pitchFamily="18" charset="0"/>
              <a:cs typeface="Times New Roman" pitchFamily="18" charset="0"/>
            </a:endParaRPr>
          </a:p>
          <a:p>
            <a:pPr marL="45720" indent="0" algn="ctr">
              <a:buNone/>
            </a:pPr>
            <a:r>
              <a:rPr lang="sah-RU" sz="2800" b="1" dirty="0" smtClean="0">
                <a:latin typeface="Times New Roman" pitchFamily="18" charset="0"/>
                <a:cs typeface="Times New Roman" pitchFamily="18" charset="0"/>
              </a:rPr>
              <a:t>ХАППАХТАРТАН ООННЬУУЛАР</a:t>
            </a:r>
            <a:endParaRPr lang="ru-RU" sz="2800" b="1" dirty="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marL="45720" indent="0" algn="ctr">
              <a:buNone/>
            </a:pPr>
            <a:r>
              <a:rPr lang="ru-RU" sz="2400" dirty="0" smtClean="0">
                <a:latin typeface="Times New Roman" pitchFamily="18" charset="0"/>
                <a:cs typeface="Times New Roman" pitchFamily="18" charset="0"/>
              </a:rPr>
              <a:t>Дыдорова Раиса Макаровна.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2230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404664"/>
            <a:ext cx="4314541" cy="2088232"/>
          </a:xfrm>
        </p:spPr>
        <p:txBody>
          <a:bodyPr/>
          <a:lstStyle/>
          <a:p>
            <a:pPr algn="just"/>
            <a:r>
              <a:rPr lang="sah-RU" sz="2000" dirty="0" smtClean="0">
                <a:latin typeface="Times New Roman" pitchFamily="18" charset="0"/>
                <a:cs typeface="Times New Roman" pitchFamily="18" charset="0"/>
              </a:rPr>
              <a:t>Ханнык буукуба саспытый? </a:t>
            </a:r>
            <a:r>
              <a:rPr lang="sah-RU" sz="2000" b="0" dirty="0" smtClean="0">
                <a:latin typeface="Times New Roman" pitchFamily="18" charset="0"/>
                <a:cs typeface="Times New Roman" pitchFamily="18" charset="0"/>
              </a:rPr>
              <a:t>Оҕолор ойуулары көрөн  тыл таһаараллар, ханнык буукуба саспытын таайаллар. Тылы дорҕоонунан чуолкайдык саҥараллар уонна тыл бастакы буукубатын сөпкө уураллар.</a:t>
            </a:r>
            <a:endParaRPr lang="ru-RU" sz="20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827584" y="332656"/>
            <a:ext cx="3600400"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774342"/>
            <a:ext cx="3384376" cy="1851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2774341"/>
            <a:ext cx="3528392" cy="1851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640" y="4957418"/>
            <a:ext cx="2520279" cy="1543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80112" y="4957418"/>
            <a:ext cx="2376264" cy="1543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542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404664"/>
            <a:ext cx="5544616" cy="2789586"/>
          </a:xfrm>
        </p:spPr>
        <p:txBody>
          <a:bodyPr/>
          <a:lstStyle/>
          <a:p>
            <a:pPr algn="just"/>
            <a:r>
              <a:rPr lang="sah-RU" sz="2000" dirty="0" smtClean="0">
                <a:latin typeface="Times New Roman" pitchFamily="18" charset="0"/>
                <a:cs typeface="Times New Roman" pitchFamily="18" charset="0"/>
              </a:rPr>
              <a:t>Хаппахтартан оонньуу </a:t>
            </a:r>
            <a:r>
              <a:rPr lang="ru-RU" sz="2000" dirty="0" smtClean="0">
                <a:latin typeface="Times New Roman" pitchFamily="18" charset="0"/>
                <a:cs typeface="Times New Roman" pitchFamily="18" charset="0"/>
              </a:rPr>
              <a:t>«А</a:t>
            </a:r>
            <a:r>
              <a:rPr lang="sah-RU" sz="2000" dirty="0" smtClean="0">
                <a:latin typeface="Times New Roman" pitchFamily="18" charset="0"/>
                <a:cs typeface="Times New Roman" pitchFamily="18" charset="0"/>
              </a:rPr>
              <a:t>хсаан эйгэтэ</a:t>
            </a:r>
            <a:r>
              <a:rPr lang="ru-RU" sz="2000" dirty="0" smtClean="0">
                <a:latin typeface="Times New Roman" pitchFamily="18" charset="0"/>
                <a:cs typeface="Times New Roman" pitchFamily="18" charset="0"/>
              </a:rPr>
              <a:t>» </a:t>
            </a:r>
            <a:r>
              <a:rPr lang="ru-RU" sz="2000" b="0" dirty="0" smtClean="0">
                <a:latin typeface="Times New Roman" pitchFamily="18" charset="0"/>
                <a:cs typeface="Times New Roman" pitchFamily="18" charset="0"/>
              </a:rPr>
              <a:t>16 кыыл, 8 үөн – көйүүр ойуутунан оҕолор ахсааны тэҥнии, ааҕа, улаатыннара, кыччата үөрэнэллэр    Биирдиилээҕи, уоннуулааҕы билсэллэр. Элбэх, аҕыйах, тэҥ өйдөбүллэри ылаллар. Задаача суоттуурга үөрэнэллэр. </a:t>
            </a:r>
            <a:br>
              <a:rPr lang="ru-RU" sz="2000" b="0" dirty="0" smtClean="0">
                <a:latin typeface="Times New Roman" pitchFamily="18" charset="0"/>
                <a:cs typeface="Times New Roman" pitchFamily="18" charset="0"/>
              </a:rPr>
            </a:br>
            <a:r>
              <a:rPr lang="ru-RU" sz="2000" b="0" dirty="0">
                <a:latin typeface="Times New Roman" pitchFamily="18" charset="0"/>
                <a:cs typeface="Times New Roman" pitchFamily="18" charset="0"/>
              </a:rPr>
              <a:t> </a:t>
            </a:r>
            <a:r>
              <a:rPr lang="ru-RU" sz="2000" b="0" dirty="0" smtClean="0">
                <a:latin typeface="Times New Roman" pitchFamily="18" charset="0"/>
                <a:cs typeface="Times New Roman" pitchFamily="18" charset="0"/>
              </a:rPr>
              <a:t>    О</a:t>
            </a:r>
            <a:r>
              <a:rPr lang="sah-RU" sz="2000" b="0" dirty="0" smtClean="0">
                <a:latin typeface="Times New Roman" pitchFamily="18" charset="0"/>
                <a:cs typeface="Times New Roman" pitchFamily="18" charset="0"/>
              </a:rPr>
              <a:t>ну таһынан дьиэ кыыллара, ойуур кыыллара, итии дойду кыыллара диэн араара үөрэнэллэр. </a:t>
            </a:r>
            <a:endParaRPr lang="ru-RU" sz="2000" b="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4231421">
            <a:off x="955569" y="255207"/>
            <a:ext cx="1947108" cy="2750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3395576"/>
            <a:ext cx="2232249" cy="255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419872" y="3395577"/>
            <a:ext cx="2232248" cy="255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3395577"/>
            <a:ext cx="1944216" cy="2556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Объект 3"/>
          <p:cNvSpPr>
            <a:spLocks noGrp="1"/>
          </p:cNvSpPr>
          <p:nvPr>
            <p:ph sz="quarter" idx="13"/>
          </p:nvPr>
        </p:nvSpPr>
        <p:spPr>
          <a:xfrm>
            <a:off x="1143000" y="731520"/>
            <a:ext cx="45719" cy="45719"/>
          </a:xfrm>
        </p:spPr>
        <p:txBody>
          <a:bodyPr>
            <a:normAutofit fontScale="25000" lnSpcReduction="20000"/>
          </a:bodyPr>
          <a:lstStyle/>
          <a:p>
            <a:endParaRPr lang="ru-RU"/>
          </a:p>
        </p:txBody>
      </p:sp>
    </p:spTree>
    <p:extLst>
      <p:ext uri="{BB962C8B-B14F-4D97-AF65-F5344CB8AC3E}">
        <p14:creationId xmlns:p14="http://schemas.microsoft.com/office/powerpoint/2010/main" xmlns="" val="384230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454" y="472142"/>
            <a:ext cx="5793994" cy="1444690"/>
          </a:xfrm>
        </p:spPr>
        <p:txBody>
          <a:bodyPr/>
          <a:lstStyle/>
          <a:p>
            <a:pPr algn="just"/>
            <a:r>
              <a:rPr lang="sah-RU" sz="2000" b="0" dirty="0" smtClean="0">
                <a:latin typeface="Times New Roman" pitchFamily="18" charset="0"/>
                <a:cs typeface="Times New Roman" pitchFamily="18" charset="0"/>
              </a:rPr>
              <a:t>Оонньуу – оҕо саас биир быстыспат аргыһа буолар. Оонньууттан оҕо дуоһуйууну ылар, оонньуу нөҥүө толкуйдуур дьоҕура сайдар, тылын, саҥатын саппааһа байар.</a:t>
            </a:r>
            <a:endParaRPr lang="ru-RU" sz="2000" b="0" dirty="0">
              <a:latin typeface="Times New Roman" pitchFamily="18" charset="0"/>
              <a:cs typeface="Times New Roman" pitchFamily="18" charset="0"/>
            </a:endParaRPr>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4567" y="2600673"/>
            <a:ext cx="1961772" cy="1626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4771737"/>
            <a:ext cx="2105541" cy="165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127" y="4771737"/>
            <a:ext cx="2199668" cy="165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8822" y="4771737"/>
            <a:ext cx="2081908" cy="165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4988" y="437842"/>
            <a:ext cx="2205701"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2126" y="2600673"/>
            <a:ext cx="1551427" cy="1584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21795" y="2600673"/>
            <a:ext cx="1657691" cy="1584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36296" y="2564904"/>
            <a:ext cx="1574434" cy="1620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276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332655"/>
            <a:ext cx="4975450" cy="1642213"/>
          </a:xfrm>
        </p:spPr>
        <p:txBody>
          <a:bodyPr/>
          <a:lstStyle/>
          <a:p>
            <a:pPr algn="just"/>
            <a:r>
              <a:rPr lang="ru-RU" sz="2000" dirty="0" smtClean="0">
                <a:latin typeface="Times New Roman" pitchFamily="18" charset="0"/>
                <a:cs typeface="Times New Roman" pitchFamily="18" charset="0"/>
              </a:rPr>
              <a:t>«Б</a:t>
            </a:r>
            <a:r>
              <a:rPr lang="sah-RU" sz="2000" dirty="0" smtClean="0">
                <a:latin typeface="Times New Roman" pitchFamily="18" charset="0"/>
                <a:cs typeface="Times New Roman" pitchFamily="18" charset="0"/>
              </a:rPr>
              <a:t>уукубалар хоһоонноро</a:t>
            </a:r>
            <a:r>
              <a:rPr lang="ru-RU" sz="2000" dirty="0" smtClean="0">
                <a:latin typeface="Times New Roman" pitchFamily="18" charset="0"/>
                <a:cs typeface="Times New Roman" pitchFamily="18" charset="0"/>
              </a:rPr>
              <a:t>»  </a:t>
            </a:r>
            <a:r>
              <a:rPr lang="ru-RU" sz="2000" b="0" dirty="0" smtClean="0">
                <a:latin typeface="Times New Roman" pitchFamily="18" charset="0"/>
                <a:cs typeface="Times New Roman" pitchFamily="18" charset="0"/>
              </a:rPr>
              <a:t> оҕо өйүгэр түргэнник хатанар тэттик хоһооннор</a:t>
            </a:r>
            <a:r>
              <a:rPr lang="ru-RU" sz="2000" b="0" dirty="0">
                <a:latin typeface="Times New Roman" pitchFamily="18" charset="0"/>
                <a:cs typeface="Times New Roman" pitchFamily="18" charset="0"/>
              </a:rPr>
              <a:t>.</a:t>
            </a:r>
            <a:r>
              <a:rPr lang="ru-RU" sz="2000" b="0" dirty="0" smtClean="0">
                <a:latin typeface="Times New Roman" pitchFamily="18" charset="0"/>
                <a:cs typeface="Times New Roman" pitchFamily="18" charset="0"/>
              </a:rPr>
              <a:t> Тыл саппааһын байытар, иитэр – үөрэтэр суолталара улахан. Оҕо төһөнөн элбэх хоһоону билэр да, соччонон тыла сайдар, байар, саҥарар саҥата тупсаҕай буолар.</a:t>
            </a:r>
            <a:endParaRPr lang="ru-RU" sz="20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793" y="2996952"/>
            <a:ext cx="1749470" cy="1268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7145" y="2996952"/>
            <a:ext cx="1620839" cy="1268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7793" y="4797152"/>
            <a:ext cx="1749470" cy="1313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9" y="4797153"/>
            <a:ext cx="1682198" cy="1313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2996952"/>
            <a:ext cx="1708609" cy="1268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04248" y="2996952"/>
            <a:ext cx="1682199" cy="1268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16015" y="4797153"/>
            <a:ext cx="1708609" cy="1313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807145" y="4797152"/>
            <a:ext cx="1620839" cy="1313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Рисунок 12">
            <a:extLst>
              <a:ext uri="{FF2B5EF4-FFF2-40B4-BE49-F238E27FC236}">
                <a16:creationId xmlns="" xmlns:a16="http://schemas.microsoft.com/office/drawing/2014/main" id="{27A0ACCB-124D-426F-B14A-F31FB64DFD7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5400000">
            <a:off x="954414" y="230051"/>
            <a:ext cx="2074820" cy="2568062"/>
          </a:xfrm>
          <a:prstGeom prst="rect">
            <a:avLst/>
          </a:prstGeom>
        </p:spPr>
      </p:pic>
    </p:spTree>
    <p:extLst>
      <p:ext uri="{BB962C8B-B14F-4D97-AF65-F5344CB8AC3E}">
        <p14:creationId xmlns:p14="http://schemas.microsoft.com/office/powerpoint/2010/main" xmlns="" val="2815958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1628800"/>
            <a:ext cx="7704856" cy="4752527"/>
          </a:xfrm>
        </p:spPr>
        <p:txBody>
          <a:bodyPr>
            <a:normAutofit fontScale="25000" lnSpcReduction="20000"/>
          </a:bodyPr>
          <a:lstStyle/>
          <a:p>
            <a:r>
              <a:rPr lang="sah-RU" dirty="0" smtClean="0">
                <a:latin typeface="Times New Roman" pitchFamily="18" charset="0"/>
                <a:cs typeface="Times New Roman" pitchFamily="18" charset="0"/>
              </a:rPr>
              <a:t>               </a:t>
            </a:r>
            <a:r>
              <a:rPr lang="sah-RU" sz="8000" dirty="0" smtClean="0">
                <a:latin typeface="Times New Roman" pitchFamily="18" charset="0"/>
                <a:cs typeface="Times New Roman" pitchFamily="18" charset="0"/>
              </a:rPr>
              <a:t>Оонньуу көмөтүнэн оҕо төрөөбүт тылынан ситимнээх саҥарар саҥатын сайыннарыыга эйгэ барыта кыттыһарынан уратылаах. Оҕо тылын сайдыытыгар тарбах, илии былчыҥнарын сайдыыта улахан оруолу оонньуур. Ол курдук тутан-хабан, оонньуу таарыйа тарбах былчыҥнарын сайыннардыннар диэн хаппахтартан оонньуулары толкуйдаан таһаарбытым</a:t>
            </a:r>
            <a:r>
              <a:rPr lang="sah-RU" sz="8000" dirty="0" smtClean="0"/>
              <a:t>.</a:t>
            </a:r>
          </a:p>
          <a:p>
            <a:r>
              <a:rPr lang="sah-RU" sz="8000" dirty="0" smtClean="0">
                <a:latin typeface="Times New Roman" pitchFamily="18" charset="0"/>
                <a:cs typeface="Times New Roman" pitchFamily="18" charset="0"/>
              </a:rPr>
              <a:t>Сыала:    -оҕо толкуйдуур дьоҕурун сайыннарыы;</a:t>
            </a:r>
          </a:p>
          <a:p>
            <a:r>
              <a:rPr lang="sah-RU" sz="8000" dirty="0" smtClean="0">
                <a:latin typeface="Times New Roman" pitchFamily="18" charset="0"/>
                <a:cs typeface="Times New Roman" pitchFamily="18" charset="0"/>
              </a:rPr>
              <a:t>                - тылы, саҥаны сайыннарыы;</a:t>
            </a:r>
          </a:p>
          <a:p>
            <a:r>
              <a:rPr lang="sah-RU" sz="8000" dirty="0" smtClean="0">
                <a:latin typeface="Times New Roman" pitchFamily="18" charset="0"/>
                <a:cs typeface="Times New Roman" pitchFamily="18" charset="0"/>
              </a:rPr>
              <a:t>                 -тыл дорҕоонун истэн сөпкө буукубалары туруоруу;</a:t>
            </a:r>
          </a:p>
          <a:p>
            <a:r>
              <a:rPr lang="sah-RU" sz="8000" dirty="0" smtClean="0">
                <a:latin typeface="Times New Roman" pitchFamily="18" charset="0"/>
                <a:cs typeface="Times New Roman" pitchFamily="18" charset="0"/>
              </a:rPr>
              <a:t>                 -тыл буукубаларын фишкаларга сөпкө туруоруу;</a:t>
            </a:r>
          </a:p>
          <a:p>
            <a:r>
              <a:rPr lang="sah-RU" sz="8000" dirty="0" smtClean="0">
                <a:latin typeface="Times New Roman" pitchFamily="18" charset="0"/>
                <a:cs typeface="Times New Roman" pitchFamily="18" charset="0"/>
              </a:rPr>
              <a:t>Туһата суохтан (хаппахтартан) оҕо илиитигэр, тарбахтарыгар сөптөөх, толкуйдуур дьоҕуру, тылы, саҥаны сайыннарар, интэриэһи тардар туһалаах оонньуу.</a:t>
            </a:r>
            <a:endParaRPr lang="ru-RU" sz="8000" dirty="0">
              <a:latin typeface="Times New Roman" pitchFamily="18" charset="0"/>
              <a:cs typeface="Times New Roman" pitchFamily="18" charset="0"/>
            </a:endParaRPr>
          </a:p>
        </p:txBody>
      </p:sp>
      <p:sp>
        <p:nvSpPr>
          <p:cNvPr id="2" name="Заголовок 1"/>
          <p:cNvSpPr>
            <a:spLocks noGrp="1"/>
          </p:cNvSpPr>
          <p:nvPr>
            <p:ph type="ctrTitle"/>
          </p:nvPr>
        </p:nvSpPr>
        <p:spPr>
          <a:xfrm>
            <a:off x="899592" y="692696"/>
            <a:ext cx="7175351" cy="1793167"/>
          </a:xfrm>
        </p:spPr>
        <p:txBody>
          <a:bodyPr>
            <a:normAutofit/>
          </a:bodyPr>
          <a:lstStyle/>
          <a:p>
            <a:pPr marL="182880" indent="0" algn="ctr">
              <a:buNone/>
            </a:pPr>
            <a:r>
              <a:rPr lang="ru-RU" sz="2400" dirty="0" smtClean="0">
                <a:latin typeface="Times New Roman" pitchFamily="18" charset="0"/>
                <a:cs typeface="Times New Roman" pitchFamily="18" charset="0"/>
              </a:rPr>
              <a:t>О</a:t>
            </a:r>
            <a:r>
              <a:rPr lang="sah-RU" sz="2400" dirty="0" smtClean="0">
                <a:latin typeface="Times New Roman" pitchFamily="18" charset="0"/>
                <a:cs typeface="Times New Roman" pitchFamily="18" charset="0"/>
              </a:rPr>
              <a:t>ҕо толкуйдуур дьоҕурун, тылын, саҥатын  сайыннарыыга хаппахтартан оонньуулар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2916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sz="quarter" idx="13"/>
          </p:nvPr>
        </p:nvPicPr>
        <p:blipFill rotWithShape="1">
          <a:blip r:embed="rId2" cstate="print">
            <a:extLst>
              <a:ext uri="{28A0092B-C50C-407E-A947-70E740481C1C}">
                <a14:useLocalDpi xmlns:a14="http://schemas.microsoft.com/office/drawing/2010/main" xmlns="" val="0"/>
              </a:ext>
            </a:extLst>
          </a:blip>
          <a:srcRect l="16360" t="28630" r="17469"/>
          <a:stretch/>
        </p:blipFill>
        <p:spPr bwMode="auto">
          <a:xfrm>
            <a:off x="612775" y="312738"/>
            <a:ext cx="2477729" cy="1618845"/>
          </a:xfrm>
          <a:prstGeom prst="rect">
            <a:avLst/>
          </a:prstGeom>
          <a:noFill/>
        </p:spPr>
      </p:pic>
      <p:pic>
        <p:nvPicPr>
          <p:cNvPr id="5" name="Рисунок 4"/>
          <p:cNvPicPr/>
          <p:nvPr/>
        </p:nvPicPr>
        <p:blipFill rotWithShape="1">
          <a:blip r:embed="rId3" cstate="print">
            <a:extLst>
              <a:ext uri="{28A0092B-C50C-407E-A947-70E740481C1C}">
                <a14:useLocalDpi xmlns:a14="http://schemas.microsoft.com/office/drawing/2010/main" xmlns="" val="0"/>
              </a:ext>
            </a:extLst>
          </a:blip>
          <a:srcRect l="8246" t="22839" r="10630"/>
          <a:stretch/>
        </p:blipFill>
        <p:spPr bwMode="auto">
          <a:xfrm>
            <a:off x="3876964" y="320302"/>
            <a:ext cx="2979174" cy="1594346"/>
          </a:xfrm>
          <a:prstGeom prst="rect">
            <a:avLst/>
          </a:prstGeom>
          <a:noFill/>
        </p:spPr>
      </p:pic>
      <p:pic>
        <p:nvPicPr>
          <p:cNvPr id="6" name="Рисунок 5"/>
          <p:cNvPicPr/>
          <p:nvPr/>
        </p:nvPicPr>
        <p:blipFill rotWithShape="1">
          <a:blip r:embed="rId4" cstate="print">
            <a:extLst>
              <a:ext uri="{28A0092B-C50C-407E-A947-70E740481C1C}">
                <a14:useLocalDpi xmlns:a14="http://schemas.microsoft.com/office/drawing/2010/main" xmlns="" val="0"/>
              </a:ext>
            </a:extLst>
          </a:blip>
          <a:srcRect r="55182"/>
          <a:stretch/>
        </p:blipFill>
        <p:spPr bwMode="auto">
          <a:xfrm>
            <a:off x="7444457" y="312738"/>
            <a:ext cx="1290902" cy="1594346"/>
          </a:xfrm>
          <a:prstGeom prst="rect">
            <a:avLst/>
          </a:prstGeom>
          <a:noFill/>
        </p:spPr>
      </p:pic>
      <p:pic>
        <p:nvPicPr>
          <p:cNvPr id="2050" name="Picture 2" descr="C:\Users\мариночка\Downloads\17002933347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7178" y="2492896"/>
            <a:ext cx="1665459" cy="147927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4" descr="C:\Users\%D0%BC%D0%B0%D1%80%D0%B8%D0%BD%D0%BE%D1%87%D0%BA%D0%B0\Downloads\170029330245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6" descr="C:\Users\%D0%BC%D0%B0%D1%80%D0%B8%D0%BD%D0%BE%D1%87%D0%BA%D0%B0\Downloads\170029330245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8" descr="C:\Users\%D0%BC%D0%B0%D1%80%D0%B8%D0%BD%D0%BE%D1%87%D0%BA%D0%B0\Downloads\1700293302454.jpg"/>
          <p:cNvSpPr>
            <a:spLocks noGrp="1" noChangeAspect="1" noChangeArrowheads="1"/>
          </p:cNvSpPr>
          <p:nvPr>
            <p:ph type="title"/>
          </p:nvPr>
        </p:nvSpPr>
        <p:spPr bwMode="auto">
          <a:xfrm>
            <a:off x="755576" y="3972174"/>
            <a:ext cx="7550224" cy="28858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just"/>
            <a:r>
              <a:rPr lang="sah-RU" sz="2000" dirty="0" smtClean="0">
                <a:latin typeface="Times New Roman" pitchFamily="18" charset="0"/>
                <a:cs typeface="Times New Roman" pitchFamily="18" charset="0"/>
              </a:rPr>
              <a:t>             Оҕо пюретын хаппахтарыттан оҥоһуллубут мозаика оонньуу. Пюре оҕолор олус бэркэ билэр астара буолар, онтон хаппахтартан араас ойууну оҥоруохха сөбүн оҕолор олус сэргииллэр. Улахан бөлөх оҕолоро көрөн үтүктэн оҥороллор, оттон кыра бөлөх оҕолоро ойуу үөһэ саба ууран ойуу таһаараллар. Тарбахтарын төбөтүн массаастыылларын таһынан толкуйдаан, холбоон ойуу таһаараллар.Өҥ арааһын билэллэр, бэйэлэрэ толкуйдаан ойуу таһаараллар.</a:t>
            </a:r>
            <a:endParaRPr lang="ru-RU" sz="2000" dirty="0">
              <a:latin typeface="Times New Roman" pitchFamily="18" charset="0"/>
              <a:cs typeface="Times New Roman" pitchFamily="18" charset="0"/>
            </a:endParaRPr>
          </a:p>
        </p:txBody>
      </p:sp>
      <p:pic>
        <p:nvPicPr>
          <p:cNvPr id="2057" name="Picture 9" descr="C:\Users\мариночка\Downloads\170029335576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02973" y="2492896"/>
            <a:ext cx="2272012" cy="14792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2776" y="2492896"/>
            <a:ext cx="2519064" cy="1479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2896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476671"/>
            <a:ext cx="5101952" cy="3166105"/>
          </a:xfrm>
        </p:spPr>
        <p:txBody>
          <a:bodyPr/>
          <a:lstStyle/>
          <a:p>
            <a:pPr marL="0" indent="0" algn="just">
              <a:buNone/>
            </a:pPr>
            <a:r>
              <a:rPr lang="sah-RU" sz="2000" dirty="0" smtClean="0">
                <a:latin typeface="Times New Roman" pitchFamily="18" charset="0"/>
                <a:cs typeface="Times New Roman" pitchFamily="18" charset="0"/>
              </a:rPr>
              <a:t>         “Өҥнөрүнэн тал</a:t>
            </a:r>
            <a:r>
              <a:rPr lang="ru-RU" sz="2000" dirty="0" smtClean="0">
                <a:latin typeface="Times New Roman" pitchFamily="18" charset="0"/>
                <a:cs typeface="Times New Roman" pitchFamily="18" charset="0"/>
              </a:rPr>
              <a:t>» оонн</a:t>
            </a:r>
            <a:r>
              <a:rPr lang="sah-RU" sz="2000" dirty="0" smtClean="0">
                <a:latin typeface="Times New Roman" pitchFamily="18" charset="0"/>
                <a:cs typeface="Times New Roman" pitchFamily="18" charset="0"/>
              </a:rPr>
              <a:t>ьуу кыра бөлөх оҕолоругар аналлаах. Оҕолор  биир тэҥ өҥнөөх хаппахтары булан эрийэн сорудаҕы толороллор. Сатаан хаппахтары эрийэр үөрүйэхтэрин баһылаабыттарын кэннэ сорудаҕы уустугурдан биэрэбит. Ол курдук өҥнөрүнэн көтө - көтө хаппахтыыбыт, оһуор таһаарабыт, үстүү эрээтинэн, уо.д.а. сорудаҕы толоруохха сөп.</a:t>
            </a:r>
            <a:endParaRPr lang="ru-RU" sz="20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7183957" y="4852142"/>
            <a:ext cx="1025107" cy="1923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C:\Users\мариночка\Downloads\170029346798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3933056"/>
            <a:ext cx="1912017" cy="11453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мариночка\Downloads\170029342786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815" y="476672"/>
            <a:ext cx="2062962" cy="16447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мариночка\Downloads\170029344691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815" y="2207110"/>
            <a:ext cx="2062962" cy="14356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9815" y="4082352"/>
            <a:ext cx="1630629" cy="199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82777" y="4082352"/>
            <a:ext cx="1616297" cy="199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16016" y="4082352"/>
            <a:ext cx="1495862" cy="1992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852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610663"/>
            <a:ext cx="5461992" cy="3394401"/>
          </a:xfrm>
        </p:spPr>
        <p:txBody>
          <a:bodyPr/>
          <a:lstStyle/>
          <a:p>
            <a:pPr marL="0" indent="0" algn="just">
              <a:buNone/>
            </a:pPr>
            <a:r>
              <a:rPr lang="ru-RU" sz="2000" dirty="0" smtClean="0">
                <a:latin typeface="Times New Roman" pitchFamily="18" charset="0"/>
                <a:cs typeface="Times New Roman" pitchFamily="18" charset="0"/>
              </a:rPr>
              <a:t>       «Т</a:t>
            </a:r>
            <a:r>
              <a:rPr lang="sah-RU" sz="2000" dirty="0" smtClean="0">
                <a:latin typeface="Times New Roman" pitchFamily="18" charset="0"/>
                <a:cs typeface="Times New Roman" pitchFamily="18" charset="0"/>
              </a:rPr>
              <a:t>ылы таай</a:t>
            </a:r>
            <a:r>
              <a:rPr lang="ru-RU" sz="2000" dirty="0" smtClean="0">
                <a:latin typeface="Times New Roman" pitchFamily="18" charset="0"/>
                <a:cs typeface="Times New Roman" pitchFamily="18" charset="0"/>
              </a:rPr>
              <a:t>» оонньуу улахан бөлөх оҕолоругар аналлаах. Манна оҕолорго карточка түҥэтиллэр, ылбыт карточкаларын ааҕан баран тыл таайаллар. Карточка кэннигэр тыл таайыытын буукубатын ахсаанынан килиэккэҕэ уурталыыр. Сөпкө тылы </a:t>
            </a:r>
            <a:r>
              <a:rPr lang="ru-RU" sz="2000" dirty="0" err="1" smtClean="0">
                <a:latin typeface="Times New Roman" pitchFamily="18" charset="0"/>
                <a:cs typeface="Times New Roman" pitchFamily="18" charset="0"/>
              </a:rPr>
              <a:t>таһаардаҕына</a:t>
            </a:r>
            <a:r>
              <a:rPr lang="ru-RU" sz="2000" dirty="0" smtClean="0">
                <a:latin typeface="Times New Roman" pitchFamily="18" charset="0"/>
                <a:cs typeface="Times New Roman" pitchFamily="18" charset="0"/>
              </a:rPr>
              <a:t> килиэккэтэ </a:t>
            </a:r>
            <a:r>
              <a:rPr lang="ru-RU" sz="2000" dirty="0" err="1" smtClean="0">
                <a:latin typeface="Times New Roman" pitchFamily="18" charset="0"/>
                <a:cs typeface="Times New Roman" pitchFamily="18" charset="0"/>
              </a:rPr>
              <a:t>ордубат</a:t>
            </a:r>
            <a:r>
              <a:rPr lang="ru-RU" sz="2000" dirty="0" smtClean="0">
                <a:latin typeface="Times New Roman" pitchFamily="18" charset="0"/>
                <a:cs typeface="Times New Roman" pitchFamily="18" charset="0"/>
              </a:rPr>
              <a:t>. Ким урут таһаарбыт кыайыылаах буолар. Манна </a:t>
            </a:r>
            <a:r>
              <a:rPr lang="ru-RU" sz="2000" dirty="0" err="1" smtClean="0">
                <a:latin typeface="Times New Roman" pitchFamily="18" charset="0"/>
                <a:cs typeface="Times New Roman" pitchFamily="18" charset="0"/>
              </a:rPr>
              <a:t>таабырыыны</a:t>
            </a:r>
            <a:r>
              <a:rPr lang="ru-RU" sz="2000" dirty="0" smtClean="0">
                <a:latin typeface="Times New Roman" pitchFamily="18" charset="0"/>
                <a:cs typeface="Times New Roman" pitchFamily="18" charset="0"/>
              </a:rPr>
              <a:t> оҕолор </a:t>
            </a:r>
            <a:r>
              <a:rPr lang="ru-RU" sz="2000" dirty="0" err="1" smtClean="0">
                <a:latin typeface="Times New Roman" pitchFamily="18" charset="0"/>
                <a:cs typeface="Times New Roman" pitchFamily="18" charset="0"/>
              </a:rPr>
              <a:t>бэйэлэрэ</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таһаарыахтарын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сөп</a:t>
            </a:r>
            <a:r>
              <a:rPr lang="ru-RU" sz="2000" dirty="0" smtClean="0">
                <a:latin typeface="Times New Roman" pitchFamily="18" charset="0"/>
                <a:cs typeface="Times New Roman" pitchFamily="18" charset="0"/>
              </a:rPr>
              <a:t>. Иитээччи </a:t>
            </a:r>
            <a:r>
              <a:rPr lang="ru-RU" sz="2000" dirty="0" err="1" smtClean="0">
                <a:latin typeface="Times New Roman" pitchFamily="18" charset="0"/>
                <a:cs typeface="Times New Roman" pitchFamily="18" charset="0"/>
              </a:rPr>
              <a:t>боппуруоһу</a:t>
            </a:r>
            <a:r>
              <a:rPr lang="ru-RU" sz="2000" dirty="0" smtClean="0">
                <a:latin typeface="Times New Roman" pitchFamily="18" charset="0"/>
                <a:cs typeface="Times New Roman" pitchFamily="18" charset="0"/>
              </a:rPr>
              <a:t> ааҕан биэрэр.</a:t>
            </a:r>
            <a:endParaRPr lang="ru-RU" sz="2000" dirty="0">
              <a:latin typeface="Times New Roman" pitchFamily="18" charset="0"/>
              <a:cs typeface="Times New Roman" pitchFamily="18" charset="0"/>
            </a:endParaRPr>
          </a:p>
        </p:txBody>
      </p:sp>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5013176"/>
            <a:ext cx="240243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3095" y="5013176"/>
            <a:ext cx="2402433"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177" y="4005064"/>
            <a:ext cx="240243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813" y="1340768"/>
            <a:ext cx="2402434" cy="1934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270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476672"/>
            <a:ext cx="5616624" cy="3240360"/>
          </a:xfrm>
        </p:spPr>
        <p:txBody>
          <a:bodyPr/>
          <a:lstStyle/>
          <a:p>
            <a:pPr algn="just"/>
            <a:r>
              <a:rPr lang="ru-RU" sz="2000" dirty="0" smtClean="0">
                <a:latin typeface="Times New Roman" pitchFamily="18" charset="0"/>
                <a:cs typeface="Times New Roman" pitchFamily="18" charset="0"/>
              </a:rPr>
              <a:t>«Таайбара</a:t>
            </a:r>
            <a:r>
              <a:rPr lang="sah-RU" sz="2000" dirty="0" smtClean="0">
                <a:latin typeface="Times New Roman" pitchFamily="18" charset="0"/>
                <a:cs typeface="Times New Roman" pitchFamily="18" charset="0"/>
              </a:rPr>
              <a:t>ҥ</a:t>
            </a:r>
            <a:r>
              <a:rPr lang="ru-RU" sz="2000" dirty="0" smtClean="0">
                <a:latin typeface="Times New Roman" pitchFamily="18" charset="0"/>
                <a:cs typeface="Times New Roman" pitchFamily="18" charset="0"/>
              </a:rPr>
              <a:t>» оонньуу улахан бөлөх оҕолоругар аналлаах. Иитээччи оҕолорго карточка түҥэтэн баран ааҕан биэрэр. Карточка кэннигэр тыл таайыытын фишкаларга буукубаларынан сөпкө уураллар. Ким урут таһаарбыт кыайыылаах буолар. Бу оонньуу ордук оҕолор дорҕоону истэн сөпкө фишкаҕа ууралларыгар аналлаах. Фишка арааһын билэ үөрэнэллэр, аһаҕас дорҕоон, бүтэй дорҕоон, уһун аһаҕас дорҕоон, дифтонг, хоһуласпыт бүтэй дорҕооннор.</a:t>
            </a:r>
            <a:endParaRPr lang="ru-RU" sz="2000" dirty="0">
              <a:latin typeface="Times New Roman" pitchFamily="18" charset="0"/>
              <a:cs typeface="Times New Roman" pitchFamily="18" charset="0"/>
            </a:endParaRP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4295852"/>
            <a:ext cx="2666272" cy="2002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4295852"/>
            <a:ext cx="2592288" cy="1946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4295852"/>
            <a:ext cx="2877002" cy="1946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3" y="476672"/>
            <a:ext cx="2664295" cy="17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2447149"/>
            <a:ext cx="2664296" cy="1663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63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5128" y="260648"/>
            <a:ext cx="5544616" cy="3456384"/>
          </a:xfrm>
        </p:spPr>
        <p:txBody>
          <a:bodyPr/>
          <a:lstStyle/>
          <a:p>
            <a:pPr marL="0" indent="0" algn="just">
              <a:buNone/>
            </a:pPr>
            <a:r>
              <a:rPr lang="ru-RU" sz="2000" dirty="0" smtClean="0">
                <a:latin typeface="Times New Roman" pitchFamily="18" charset="0"/>
                <a:cs typeface="Times New Roman" pitchFamily="18" charset="0"/>
              </a:rPr>
              <a:t>        «Аптаах хаппахчааннар» </a:t>
            </a:r>
            <a:r>
              <a:rPr lang="sah-RU" sz="2000" dirty="0" smtClean="0">
                <a:latin typeface="Times New Roman" pitchFamily="18" charset="0"/>
                <a:cs typeface="Times New Roman" pitchFamily="18" charset="0"/>
              </a:rPr>
              <a:t>оонньууну кыра бөлөхтөн саҕалаан оонньотуохха сөп. Оҕолор бары көрө үөрэммит, дьэрэкээн өҥнөөх хаппахтарынан бастаан өҥнөрүнэн ойуу таһаараллар. Буукубалары көрө үөрэнэллэр. Улаатан истэхтэрин аайы дорҕоону араара истэргэ, тылы таһаарарга, дорҕоон арааһыгар үөрэнэллэр. Манна эмиэ араас оонньууну эбии толкуйдаан уустугурдан иһиэххэ сөп.</a:t>
            </a:r>
            <a:endParaRPr lang="ru-RU" sz="2000" dirty="0">
              <a:latin typeface="Times New Roman" pitchFamily="18" charset="0"/>
              <a:cs typeface="Times New Roman" pitchFamily="18" charset="0"/>
            </a:endParaRPr>
          </a:p>
        </p:txBody>
      </p:sp>
      <p:pic>
        <p:nvPicPr>
          <p:cNvPr id="5122"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864" y="620688"/>
            <a:ext cx="2304256"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4077072"/>
            <a:ext cx="2520280" cy="1921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4077072"/>
            <a:ext cx="2421726" cy="1921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3149631"/>
            <a:ext cx="2304256" cy="284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3625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08912" cy="2446208"/>
          </a:xfrm>
        </p:spPr>
        <p:txBody>
          <a:bodyPr/>
          <a:lstStyle/>
          <a:p>
            <a:pPr marL="0" indent="0" algn="just">
              <a:buNone/>
            </a:pPr>
            <a:r>
              <a:rPr lang="ru-RU" sz="2000" dirty="0" smtClean="0">
                <a:latin typeface="Times New Roman" pitchFamily="18" charset="0"/>
                <a:cs typeface="Times New Roman" pitchFamily="18" charset="0"/>
              </a:rPr>
              <a:t>         «</a:t>
            </a:r>
            <a:r>
              <a:rPr lang="sah-RU" sz="2000" dirty="0" smtClean="0">
                <a:latin typeface="Times New Roman" pitchFamily="18" charset="0"/>
                <a:cs typeface="Times New Roman" pitchFamily="18" charset="0"/>
              </a:rPr>
              <a:t>Ким түргэнник хомуйуой? </a:t>
            </a:r>
            <a:r>
              <a:rPr lang="ru-RU" sz="2000" dirty="0" smtClean="0">
                <a:latin typeface="Times New Roman" pitchFamily="18" charset="0"/>
                <a:cs typeface="Times New Roman" pitchFamily="18" charset="0"/>
              </a:rPr>
              <a:t>»- </a:t>
            </a:r>
            <a:r>
              <a:rPr lang="sah-RU" sz="2000" dirty="0" smtClean="0">
                <a:latin typeface="Times New Roman" pitchFamily="18" charset="0"/>
                <a:cs typeface="Times New Roman" pitchFamily="18" charset="0"/>
              </a:rPr>
              <a:t>бу оонньуу улахан бөлөх оҕолоругар аналлаах. Сыала</a:t>
            </a:r>
            <a:r>
              <a:rPr lang="ru-RU" sz="2000" dirty="0" smtClean="0">
                <a:latin typeface="Times New Roman" pitchFamily="18" charset="0"/>
                <a:cs typeface="Times New Roman" pitchFamily="18" charset="0"/>
              </a:rPr>
              <a:t>: </a:t>
            </a:r>
            <a:r>
              <a:rPr lang="sah-RU" sz="2000" dirty="0" smtClean="0">
                <a:latin typeface="Times New Roman" pitchFamily="18" charset="0"/>
                <a:cs typeface="Times New Roman" pitchFamily="18" charset="0"/>
              </a:rPr>
              <a:t>оҕо дорҕоону араара истэр үөрүйэхтэрин, болҕомтотун сайыннарыы, дорҕооннору фишка көмөтүнэн тылга турар бэрээдэктэрин чиҥэтии, тылы, саҥаны сайыннарыы. Тыллар араас бөлөхтөн  тураллар. Оҕоруот астара, мастар, дьиэ кыыллара, ойуур кыыллара, айылҕа көстүүтэ  уо да а.</a:t>
            </a:r>
            <a:endParaRPr lang="ru-RU" sz="20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564904"/>
            <a:ext cx="1917871" cy="153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635896" y="2636911"/>
            <a:ext cx="1985761" cy="1440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38"/>
          <a:stretch/>
        </p:blipFill>
        <p:spPr bwMode="auto">
          <a:xfrm>
            <a:off x="6444208" y="2636911"/>
            <a:ext cx="1800200" cy="1294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5271"/>
          <a:stretch/>
        </p:blipFill>
        <p:spPr bwMode="auto">
          <a:xfrm>
            <a:off x="683568" y="4795211"/>
            <a:ext cx="1728192" cy="126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2040" y="4795211"/>
            <a:ext cx="1379235" cy="126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2876944" y="4795210"/>
            <a:ext cx="1592484" cy="126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10156" b="10633"/>
          <a:stretch/>
        </p:blipFill>
        <p:spPr bwMode="auto">
          <a:xfrm>
            <a:off x="6588225" y="4795210"/>
            <a:ext cx="1656184" cy="1266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3828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312738"/>
            <a:ext cx="7734103" cy="1750081"/>
          </a:xfrm>
        </p:spPr>
        <p:txBody>
          <a:bodyPr/>
          <a:lstStyle/>
          <a:p>
            <a:pPr marL="0" indent="0" algn="l">
              <a:buNone/>
            </a:pPr>
            <a:r>
              <a:rPr lang="ru-RU" sz="2000" dirty="0" smtClean="0">
                <a:latin typeface="Times New Roman" pitchFamily="18" charset="0"/>
                <a:cs typeface="Times New Roman" pitchFamily="18" charset="0"/>
              </a:rPr>
              <a:t>Педагог уонна Наставник чэрчитинэн ыытыллыбыт </a:t>
            </a:r>
            <a:r>
              <a:rPr lang="ru-RU" sz="2000" dirty="0" err="1" smtClean="0">
                <a:latin typeface="Times New Roman" pitchFamily="18" charset="0"/>
                <a:cs typeface="Times New Roman" pitchFamily="18" charset="0"/>
              </a:rPr>
              <a:t>тэрээ</a:t>
            </a:r>
            <a:r>
              <a:rPr lang="sah-RU" sz="2000" dirty="0" smtClean="0">
                <a:latin typeface="Times New Roman" pitchFamily="18" charset="0"/>
                <a:cs typeface="Times New Roman" pitchFamily="18" charset="0"/>
              </a:rPr>
              <a:t>һиҥҥэ маастар кылаас. </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Маастар кылаас түмүгүнэн оҕолорго                  </a:t>
            </a:r>
            <a:r>
              <a:rPr lang="ru-RU" sz="2000" dirty="0" smtClean="0">
                <a:latin typeface="Times New Roman" pitchFamily="18" charset="0"/>
                <a:cs typeface="Times New Roman" pitchFamily="18" charset="0"/>
              </a:rPr>
              <a:t>«Дуобат аптаах хонуута»</a:t>
            </a:r>
            <a:r>
              <a:rPr lang="sah-RU" sz="2000" dirty="0">
                <a:latin typeface="Times New Roman" pitchFamily="18" charset="0"/>
                <a:cs typeface="Times New Roman" pitchFamily="18" charset="0"/>
              </a:rPr>
              <a:t> </a:t>
            </a:r>
            <a:r>
              <a:rPr lang="sah-RU" sz="2000" dirty="0" smtClean="0">
                <a:latin typeface="Times New Roman" pitchFamily="18" charset="0"/>
                <a:cs typeface="Times New Roman" pitchFamily="18" charset="0"/>
              </a:rPr>
              <a:t>диэн остуол оонньуута оҥоһулунна. Хаппахтартан буолан оҕолор оонньуу олорон тарбахтарын массаастыыллар,  сахалыы оһуор көрүҥүн билсэллэр,  кэрэ эйгэҕэ сысталлар,  тобуллаҕас  өйү сайыннараллар.                  </a:t>
            </a:r>
            <a:endParaRPr lang="ru-RU" sz="2000" dirty="0">
              <a:latin typeface="Times New Roman" pitchFamily="18" charset="0"/>
              <a:cs typeface="Times New Roman" pitchFamily="18" charset="0"/>
            </a:endParaRPr>
          </a:p>
        </p:txBody>
      </p:sp>
      <p:sp>
        <p:nvSpPr>
          <p:cNvPr id="3" name="Объект 2"/>
          <p:cNvSpPr>
            <a:spLocks noGrp="1"/>
          </p:cNvSpPr>
          <p:nvPr>
            <p:ph sz="quarter" idx="13"/>
          </p:nvPr>
        </p:nvSpPr>
        <p:spPr>
          <a:xfrm flipH="1">
            <a:off x="5004047" y="6016654"/>
            <a:ext cx="45719" cy="76642"/>
          </a:xfrm>
        </p:spPr>
        <p:txBody>
          <a:bodyPr>
            <a:normAutofit fontScale="25000" lnSpcReduction="20000"/>
          </a:bodyPr>
          <a:lstStyle/>
          <a:p>
            <a:endParaRPr lang="ru-RU" dirty="0"/>
          </a:p>
        </p:txBody>
      </p:sp>
      <p:sp>
        <p:nvSpPr>
          <p:cNvPr id="4" name="AutoShape 2" descr="C:\Users\%D0%BC%D0%B0%D1%80%D0%B8%D0%BD%D0%BE%D1%87%D0%BA%D0%B0\Downloads\170580382934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C:\Users\%D0%BC%D0%B0%D1%80%D0%B8%D0%BD%D0%BE%D1%87%D0%BA%D0%B0\Downloads\170580382934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807354"/>
            <a:ext cx="1582961" cy="173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C:\Users\мариночка\Downloads\17058039093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067944" y="4916013"/>
            <a:ext cx="1692113" cy="1595235"/>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мариночка\Downloads\17058039267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3928" y="2801886"/>
            <a:ext cx="1692114" cy="1692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мариночка\Downloads\170580394616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2807354"/>
            <a:ext cx="1686646" cy="1686646"/>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мариночка\Downloads\170580396708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1043608" y="4916013"/>
            <a:ext cx="1754381" cy="1754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мариночка\Downloads\170580399251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61675" y="4787209"/>
            <a:ext cx="1601227" cy="1759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5627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517</TotalTime>
  <Words>634</Words>
  <Application>Microsoft Office PowerPoint</Application>
  <PresentationFormat>Экран (4:3)</PresentationFormat>
  <Paragraphs>27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Саха Өрөспүүбүлүкэтэ «Ньурба оройуона» муниципальнай оройуонун Ньурба куоратын «Светлячок» оҕо уһуйаана – оҕону сайыннарар киин оскуола иннинээҕи үөрэхтээһин муниципальнай бүддьүөт тэрилтэтэ   </vt:lpstr>
      <vt:lpstr>Оҕо толкуйдуур дьоҕурун, тылын, саҥатын  сайыннарыыга хаппахтартан оонньуулар</vt:lpstr>
      <vt:lpstr>             Оҕо пюретын хаппахтарыттан оҥоһуллубут мозаика оонньуу. Пюре оҕолор олус бэркэ билэр астара буолар, онтон хаппахтартан араас ойууну оҥоруохха сөбүн оҕолор олус сэргииллэр. Улахан бөлөх оҕолоро көрөн үтүктэн оҥороллор, оттон кыра бөлөх оҕолоро ойуу үөһэ саба ууран ойуу таһаараллар. Тарбахтарын төбөтүн массаастыылларын таһынан толкуйдаан, холбоон ойуу таһаараллар.Өҥ арааһын билэллэр, бэйэлэрэ толкуйдаан ойуу таһаараллар.</vt:lpstr>
      <vt:lpstr>         “Өҥнөрүнэн тал» оонньуу кыра бөлөх оҕолоругар аналлаах. Оҕолор  биир тэҥ өҥнөөх хаппахтары булан эрийэн сорудаҕы толороллор. Сатаан хаппахтары эрийэр үөрүйэхтэрин баһылаабыттарын кэннэ сорудаҕы уустугурдан биэрэбит. Ол курдук өҥнөрүнэн көтө - көтө хаппахтыыбыт, оһуор таһаарабыт, үстүү эрээтинэн, уо.д.а. сорудаҕы толоруохха сөп.</vt:lpstr>
      <vt:lpstr>       «Тылы таай» оонньуу улахан бөлөх оҕолоругар аналлаах. Манна оҕолорго карточка түҥэтиллэр, ылбыт карточкаларын ааҕан баран тыл таайаллар. Карточка кэннигэр тыл таайыытын буукубатын ахсаанынан килиэккэҕэ уурталыыр. Сөпкө тылы таһаардаҕына килиэккэтэ ордубат. Ким урут таһаарбыт кыайыылаах буолар. Манна таабырыыны оҕолор бэйэлэрэ айан таһаарыахтарын сөп. Иитээччи боппуруоһу ааҕан биэрэр.</vt:lpstr>
      <vt:lpstr>«Таайбараҥ» оонньуу улахан бөлөх оҕолоругар аналлаах. Иитээччи оҕолорго карточка түҥэтэн баран ааҕан биэрэр. Карточка кэннигэр тыл таайыытын фишкаларга буукубаларынан сөпкө уураллар. Ким урут таһаарбыт кыайыылаах буолар. Бу оонньуу ордук оҕолор дорҕоону истэн сөпкө фишкаҕа ууралларыгар аналлаах. Фишка арааһын билэ үөрэнэллэр, аһаҕас дорҕоон, бүтэй дорҕоон, уһун аһаҕас дорҕоон, дифтонг, хоһуласпыт бүтэй дорҕооннор.</vt:lpstr>
      <vt:lpstr>        «Аптаах хаппахчааннар» оонньууну кыра бөлөхтөн саҕалаан оонньотуохха сөп. Оҕолор бары көрө үөрэммит, дьэрэкээн өҥнөөх хаппахтарынан бастаан өҥнөрүнэн ойуу таһаараллар. Буукубалары көрө үөрэнэллэр. Улаатан истэхтэрин аайы дорҕоону араара истэргэ, тылы таһаарарга, дорҕоон арааһыгар үөрэнэллэр. Манна эмиэ араас оонньууну эбии толкуйдаан уустугурдан иһиэххэ сөп.</vt:lpstr>
      <vt:lpstr>         «Ким түргэнник хомуйуой? »- бу оонньуу улахан бөлөх оҕолоругар аналлаах. Сыала: оҕо дорҕоону араара истэр үөрүйэхтэрин, болҕомтотун сайыннарыы, дорҕооннору фишка көмөтүнэн тылга турар бэрээдэктэрин чиҥэтии, тылы, саҥаны сайыннарыы. Тыллар араас бөлөхтөн  тураллар. Оҕоруот астара, мастар, дьиэ кыыллара, ойуур кыыллара, айылҕа көстүүтэ  уо да а.</vt:lpstr>
      <vt:lpstr>Педагог уонна Наставник чэрчитинэн ыытыллыбыт тэрээһиҥҥэ маастар кылаас.  Маастар кылаас түмүгүнэн оҕолорго                  «Дуобат аптаах хонуута» диэн остуол оонньуута оҥоһулунна. Хаппахтартан буолан оҕолор оонньуу олорон тарбахтарын массаастыыллар,  сахалыы оһуор көрүҥүн билсэллэр,  кэрэ эйгэҕэ сысталлар,  тобуллаҕас  өйү сайыннараллар.                  </vt:lpstr>
      <vt:lpstr>Ханнык буукуба саспытый? Оҕолор ойуулары көрөн  тыл таһаараллар, ханнык буукуба саспытын таайаллар. Тылы дорҕоонунан чуолкайдык саҥараллар уонна тыл бастакы буукубатын сөпкө уураллар.</vt:lpstr>
      <vt:lpstr>Хаппахтартан оонньуу «Ахсаан эйгэтэ» 16 кыыл, 8 үөн – көйүүр ойуутунан оҕолор ахсааны тэҥнии, ааҕа, улаатыннара, кыччата үөрэнэллэр    Биирдиилээҕи, уоннуулааҕы билсэллэр. Элбэх, аҕыйах, тэҥ өйдөбүллэри ылаллар. Задаача суоттуурга үөрэнэллэр.       Ону таһынан дьиэ кыыллара, ойуур кыыллара, итии дойду кыыллара диэн араара үөрэнэллэр. </vt:lpstr>
      <vt:lpstr>Оонньуу – оҕо саас биир быстыспат аргыһа буолар. Оонньууттан оҕо дуоһуйууну ылар, оонньуу нөҥүө толкуйдуур дьоҕура сайдар, тылын, саҥатын саппааһа байар.</vt:lpstr>
      <vt:lpstr>«Буукубалар хоһоонноро»   оҕо өйүгэр түргэнник хатанар тэттик хоһооннор. Тыл саппааһын байытар, иитэр – үөрэтэр суолталара улахан. Оҕо төһөнөн элбэх хоһоону билэр да, соччонон тыла сайдар, байар, саҥарар саҥата тупсаҕай буолар.</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Оҕо толкуйдуур дьоҕурун сайыннарыыга хаппахтартан оонньуулар</dc:title>
  <dc:creator>мариночка</dc:creator>
  <cp:lastModifiedBy>U5</cp:lastModifiedBy>
  <cp:revision>51</cp:revision>
  <dcterms:created xsi:type="dcterms:W3CDTF">2023-11-18T07:02:21Z</dcterms:created>
  <dcterms:modified xsi:type="dcterms:W3CDTF">2024-05-16T06:31:36Z</dcterms:modified>
</cp:coreProperties>
</file>