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303" r:id="rId4"/>
    <p:sldId id="304" r:id="rId5"/>
    <p:sldId id="305" r:id="rId6"/>
    <p:sldId id="257" r:id="rId7"/>
    <p:sldId id="258" r:id="rId8"/>
    <p:sldId id="261" r:id="rId9"/>
    <p:sldId id="306" r:id="rId10"/>
    <p:sldId id="307" r:id="rId11"/>
    <p:sldId id="308" r:id="rId12"/>
    <p:sldId id="309" r:id="rId13"/>
    <p:sldId id="311" r:id="rId14"/>
    <p:sldId id="310" r:id="rId15"/>
    <p:sldId id="312" r:id="rId16"/>
    <p:sldId id="272" r:id="rId17"/>
    <p:sldId id="274" r:id="rId18"/>
    <p:sldId id="313" r:id="rId19"/>
    <p:sldId id="314" r:id="rId20"/>
    <p:sldId id="315" r:id="rId21"/>
    <p:sldId id="262" r:id="rId22"/>
    <p:sldId id="319" r:id="rId23"/>
    <p:sldId id="318" r:id="rId24"/>
    <p:sldId id="322" r:id="rId25"/>
    <p:sldId id="289" r:id="rId26"/>
    <p:sldId id="287" r:id="rId27"/>
    <p:sldId id="288" r:id="rId28"/>
    <p:sldId id="290" r:id="rId29"/>
    <p:sldId id="320" r:id="rId30"/>
    <p:sldId id="317" r:id="rId31"/>
    <p:sldId id="321" r:id="rId32"/>
    <p:sldId id="286" r:id="rId33"/>
    <p:sldId id="284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E4C3F-4091-4B6F-94D4-211221B3B554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4E5B-FE64-4B1D-A5C6-0CEE55272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8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84E5B-FE64-4B1D-A5C6-0CEE5527209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9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u-malishok.site/" TargetMode="External"/><Relationship Id="rId5" Type="http://schemas.openxmlformats.org/officeDocument/2006/relationships/hyperlink" Target="https://malyshok-nyurba.obr.sakha.gov.ru/" TargetMode="External"/><Relationship Id="rId4" Type="http://schemas.openxmlformats.org/officeDocument/2006/relationships/hyperlink" Target="mailto:mbdoum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7249" y="2067694"/>
            <a:ext cx="6400800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Ньургуһун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– семейный игровой центр: школа раннего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для родителей с детьми от 0 до 3 лет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683568" y="963090"/>
            <a:ext cx="7772400" cy="50405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№3 Малышок»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0627" y="3829653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Саввинова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Ивановна,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заведующего,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группа педагогов МБДОУ д/с №3 «Малышок» </a:t>
            </a:r>
          </a:p>
        </p:txBody>
      </p:sp>
      <p:pic>
        <p:nvPicPr>
          <p:cNvPr id="10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6720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4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66" y="627534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1.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күбэйэ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дородовая гостиная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формирование психолого-педагогической готовности к родам 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профилактика послеродовой депрессии.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группа: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беременные.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6 групповых встреч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 раза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неделю, 1,5 ч), индивидуальные консультации,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арт-терапия.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занятий (привязка к Программе просвещения родителей):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«Климат семьи до рождения ребёнка» (раздел 1.2)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«Грудное вскармливание – основа привязанности» (раздел 3.8)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«Первый месяц жизни: что важно знать» (раздел 3.8)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«Послеродовая поддержка и профилактика выгорания» (раздел 1.1)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22 беременные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пройдут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курс, снижение тревожности на 85%.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17" y="483558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2.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Һоп-паа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игровые сессии для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с детьми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0–3 лет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253" y="4736292"/>
            <a:ext cx="1744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https://dou-malishok.ru/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7629" y="123558"/>
            <a:ext cx="2357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malyshok-nyurba.obr.sakha.gov.ru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развитие через совместную игру с родителями с использованием национальных игр.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0–1 год, 1–2 года, 2–3 года (до 5 пар в группе).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еженедельные сессии (40 мин),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Дидакейсы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выездные игротеки в наслегах.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игр и связь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Программой просвещения: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Сенсомоторные игры (0–1) → раздел 3.8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манипулятивные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(1–2) → раздел 3.8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Национальные подвижные игры (2–3) → раздел 3.11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 с фольклором (развитие речи) → раздел 3.16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42 сессии, 38 семей,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пособий,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выезда в наслеги.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78" y="382034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3.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sah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Барҕаһыт үөрэҕэ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родительский клуб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7629" y="123558"/>
            <a:ext cx="2357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malyshok-nyurba.obr.sakha.gov.ru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повышение родительской компетентности в вопросах воспитания детей раннего возраста.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раз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месяц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 вторник,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ч).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тренинги, дискуссии, разбор кейсов, просмотр видео, мастер-классы.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встреч (всего 8 тем, привязка к разделам Программы):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«Кризис 3 лет: упрямство и капризы» (6.10)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речи дома» (3.16)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«Безопасность малыша» (3.7)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«Поощрения и наказания» (6.3)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«Роль бабушек и дедушек» (6.2)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«Агрессивное поведение» (6.14)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«Тревожность и страхи» (6.5)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«Воспитание мальчиков и девочек» (3.19)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90%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улучшат понимание о ребёнке.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78" y="382034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4. «Игры предков» – национальные игры в семейном досуге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253" y="4736292"/>
            <a:ext cx="1744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https://dou-malishok.ru/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7629" y="123558"/>
            <a:ext cx="2357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malyshok-nyurba.obr.sakha.gov.ru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возрождение и систематическое использование традиционных игр народа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игр: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Хабылык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хаамыска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(координация, моторика)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Настольные игры (произвольность, коммуникация)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 (образы животных, патриотизм)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Пальчиковые игры на якутском языке (сохранение родного языка)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семейные игротеки, фестиваль «Игры предков – здоровье детей»,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видеотека.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Привязка к Программе: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разделы 3.4, 3.11, 3.14, 3.18, 1.4.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сборника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«Игры предков – с пелёнок»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(50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игр, адаптированных для детей 0–3 лет).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78" y="382034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5.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«Цифровое просвещение – родителей»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7629" y="123558"/>
            <a:ext cx="2357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malyshok-nyurba.obr.sakha.gov.ru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обеспечить оперативный доступ родителей к проверенной информации через цифровые каналы.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 -канал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Ньургуһун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(ежедневные посты, чек-листы, видео)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книги и памятки («Адаптация к саду за 10 шагов», «Если ребёнок кусается», «10 фраз на якутском для игры»)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Прямые эфиры специалистов (2 раза в месяц)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Онлайн-анкетирование для сбора запросов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Привязка к Программе: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раздел 2.3 «Возможности и потенциал цифровой среды», этические принципы.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охват всех родителей района (включая отдалённые наслеги),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 консультации доступны будут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любое время.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78" y="382034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7629" y="123558"/>
            <a:ext cx="2357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malyshok-nyurba.obr.sakha.gov.ru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425706"/>
              </p:ext>
            </p:extLst>
          </p:nvPr>
        </p:nvGraphicFramePr>
        <p:xfrm>
          <a:off x="1043608" y="1059582"/>
          <a:ext cx="6946221" cy="3493919"/>
        </p:xfrm>
        <a:graphic>
          <a:graphicData uri="http://schemas.openxmlformats.org/drawingml/2006/table">
            <a:tbl>
              <a:tblPr/>
              <a:tblGrid>
                <a:gridCol w="2315407"/>
                <a:gridCol w="2315407"/>
                <a:gridCol w="2315407"/>
              </a:tblGrid>
              <a:tr h="5188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</a:p>
                  </a:txBody>
                  <a:tcPr marL="4681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Запланированный результат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Получим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(к концу проекта)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8864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Пренатальная подготовка</a:t>
                      </a:r>
                    </a:p>
                  </a:txBody>
                  <a:tcPr marL="4681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20 беременных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беременных, снижение тревожности у 85%</a:t>
                      </a:r>
                    </a:p>
                  </a:txBody>
                  <a:tcPr marL="78025" marR="4681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8864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Игровые сессии</a:t>
                      </a:r>
                    </a:p>
                  </a:txBody>
                  <a:tcPr marL="4681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часа в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месяц,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семей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сессии, 38 семей, 18 пособий, 4 выезда</a:t>
                      </a:r>
                    </a:p>
                  </a:txBody>
                  <a:tcPr marL="78025" marR="4681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18864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Родительский клуб</a:t>
                      </a:r>
                    </a:p>
                  </a:txBody>
                  <a:tcPr marL="4681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 родителей отметят улучшение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 положительной обратной связи</a:t>
                      </a:r>
                    </a:p>
                  </a:txBody>
                  <a:tcPr marL="78025" marR="4681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59309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Методический комплекс</a:t>
                      </a:r>
                    </a:p>
                  </a:txBody>
                  <a:tcPr marL="4681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Сборник на 50 стр., распространён в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ДОО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на сайте сборника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«Игры предков – с пелёнок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сайте</a:t>
                      </a:r>
                    </a:p>
                  </a:txBody>
                  <a:tcPr marL="78025" marR="4681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5930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Кадровое обеспечение</a:t>
                      </a:r>
                    </a:p>
                  </a:txBody>
                  <a:tcPr marL="4681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обученных педагогов</a:t>
                      </a:r>
                    </a:p>
                  </a:txBody>
                  <a:tcPr marL="78025" marR="7802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педагогов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пройдут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курсы,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выездные мастер-классы</a:t>
                      </a:r>
                    </a:p>
                  </a:txBody>
                  <a:tcPr marL="78025" marR="46815" marT="48765" marB="487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3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165067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 взаимодействия в проекте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Ньургуһун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семейный игровой центр: школа раннего развития для родителей с детьми от 0 до 3 лет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61964"/>
              </p:ext>
            </p:extLst>
          </p:nvPr>
        </p:nvGraphicFramePr>
        <p:xfrm>
          <a:off x="215009" y="640196"/>
          <a:ext cx="8928991" cy="3875770"/>
        </p:xfrm>
        <a:graphic>
          <a:graphicData uri="http://schemas.openxmlformats.org/drawingml/2006/table">
            <a:tbl>
              <a:tblPr/>
              <a:tblGrid>
                <a:gridCol w="2021658"/>
                <a:gridCol w="2076895"/>
                <a:gridCol w="4830438"/>
              </a:tblGrid>
              <a:tr h="20028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в проекте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ah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85301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МБДОУ д/с №3 «Малышок»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Базовая организация – оператор проекта</a:t>
                      </a: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Организация работы Центра «Ньургуһун»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Приём заявок от семей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игровых сессий и клубных встреч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Изготовление дидактических пособий и «Умных коробок»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Выезды в наслеги</a:t>
                      </a:r>
                    </a:p>
                  </a:txBody>
                  <a:tcPr marL="20664" marR="12398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14046"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(законные представители)</a:t>
                      </a:r>
                      <a:endParaRPr lang="ru-RU" sz="10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Главные получатели просветительской помощи, активные участники</a:t>
                      </a: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Посещение занятий дородовой гостиной (беременные)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Участие в игровых сессиях с детьми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Выполнение рекомендаций, использование «Умных коробок» дома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Обратная связь, анкетирование</a:t>
                      </a:r>
                    </a:p>
                  </a:txBody>
                  <a:tcPr marL="20664" marR="12398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7771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раннего возраста (1,5–3 года)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Центральные субъекты развития, ради которых всё организовано</a:t>
                      </a: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Участие в игровых сессиях (через родителя)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Освоение национальных игр, сенсорных материалов, речевого фольклора</a:t>
                      </a:r>
                    </a:p>
                  </a:txBody>
                  <a:tcPr marL="20664" marR="12398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14046"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 и специалисты ДОО</a:t>
                      </a:r>
                      <a:endParaRPr lang="ru-RU" sz="1000" b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Исполнители, наставники, трансляторы опыта</a:t>
                      </a: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Проведение занятий по модулям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Консультирование родителей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Изготовление пособий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Ведение документации и мониторинга</a:t>
                      </a:r>
                    </a:p>
                  </a:txBody>
                  <a:tcPr marL="20664" marR="12398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27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сады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наслегов 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Партнёры на местах</a:t>
                      </a: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Предоставление помещений для выездных сессий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Информирование населения о проекте</a:t>
                      </a:r>
                      <a:b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Логистическая поддержка</a:t>
                      </a:r>
                    </a:p>
                  </a:txBody>
                  <a:tcPr marL="20664" marR="12398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1535"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Нюрбинская</a:t>
                      </a:r>
                      <a:r>
                        <a:rPr lang="ru-RU" sz="1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</a:t>
                      </a: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(женская консультация,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ФАПы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98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Партнёры по </a:t>
                      </a: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пренатальному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модулю</a:t>
                      </a:r>
                    </a:p>
                  </a:txBody>
                  <a:tcPr marL="20664" marR="20664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Направление беременных в дородовую гостиную</a:t>
                      </a:r>
                      <a:b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Медицинское просвещение (ГВ, уход)</a:t>
                      </a:r>
                    </a:p>
                  </a:txBody>
                  <a:tcPr marL="20664" marR="12398" marT="12915" marB="129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1. 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күбэйэ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дородовая гостиная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135833"/>
              </p:ext>
            </p:extLst>
          </p:nvPr>
        </p:nvGraphicFramePr>
        <p:xfrm>
          <a:off x="1691680" y="975494"/>
          <a:ext cx="5760639" cy="3714242"/>
        </p:xfrm>
        <a:graphic>
          <a:graphicData uri="http://schemas.openxmlformats.org/drawingml/2006/table">
            <a:tbl>
              <a:tblPr/>
              <a:tblGrid>
                <a:gridCol w="576064"/>
                <a:gridCol w="3264362"/>
                <a:gridCol w="1920213"/>
              </a:tblGrid>
              <a:tr h="1635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171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6107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2171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Женская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консультация,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ФАП информирует беременных о проекте, выдаёт приглашение</a:t>
                      </a: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акушер-гинеколог, фельдшер</a:t>
                      </a:r>
                    </a:p>
                  </a:txBody>
                  <a:tcPr marL="53619" marR="32171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2171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Беременная подаёт заявку в «Малышок» (по телефону, через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МАХ-канал,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лично)</a:t>
                      </a: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19" marR="32171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593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2171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 группа (до 10 чел.), составляется расписание (6 встреч)</a:t>
                      </a: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 проекта</a:t>
                      </a:r>
                    </a:p>
                  </a:txBody>
                  <a:tcPr marL="53619" marR="32171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9135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2171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Проводятся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занятии: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 – о привязанности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 снятии тревоги,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– о развитии, педиатр – о ГВ и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уходе,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Специалисты ДОО + приглашённые</a:t>
                      </a:r>
                    </a:p>
                  </a:txBody>
                  <a:tcPr marL="53619" marR="32171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6107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2171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курса – анкетирование, выдача памяток, приглашение в игровые сессии после родов</a:t>
                      </a:r>
                    </a:p>
                  </a:txBody>
                  <a:tcPr marL="53619" marR="53619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53619" marR="32171" marT="33512" marB="33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5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2. 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Һоп-паа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игровые сессии для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с детьми от 1 года до 3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38250"/>
              </p:ext>
            </p:extLst>
          </p:nvPr>
        </p:nvGraphicFramePr>
        <p:xfrm>
          <a:off x="2411760" y="1103150"/>
          <a:ext cx="4752528" cy="3633142"/>
        </p:xfrm>
        <a:graphic>
          <a:graphicData uri="http://schemas.openxmlformats.org/drawingml/2006/table">
            <a:tbl>
              <a:tblPr/>
              <a:tblGrid>
                <a:gridCol w="648072"/>
                <a:gridCol w="2520280"/>
                <a:gridCol w="1584176"/>
              </a:tblGrid>
              <a:tr h="160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430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Еженедельная запись семей (5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пар,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четверг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мин)</a:t>
                      </a: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группы раннего возраста</a:t>
                      </a:r>
                    </a:p>
                  </a:txBody>
                  <a:tcPr marL="52581" marR="31548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38951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начале сессии – краткий инструктаж для родителей: что развивает игра, как дома повторить</a:t>
                      </a: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</a:p>
                  </a:txBody>
                  <a:tcPr marL="52581" marR="31548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2288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Совместная игра родителя с ребёнком в среде Центра (национальные игры, сенсорные коробки, пальчиковые игры)</a:t>
                      </a: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 + ребёнок под наблюдением педагога</a:t>
                      </a:r>
                    </a:p>
                  </a:txBody>
                  <a:tcPr marL="52581" marR="31548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430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– 5–7 мин ответы на вопросы, рекомендации</a:t>
                      </a: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</a:p>
                  </a:txBody>
                  <a:tcPr marL="52581" marR="31548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38951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Выдача «Умной коробки» домой на неделю (чек-лист – какие игры предлагать)</a:t>
                      </a: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 забирает, вносит запись в журнал</a:t>
                      </a:r>
                    </a:p>
                  </a:txBody>
                  <a:tcPr marL="52581" marR="31548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430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1548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конце недели – возврат коробки, краткий отзыв (в Телеграм-чате)</a:t>
                      </a:r>
                    </a:p>
                  </a:txBody>
                  <a:tcPr marL="52581" marR="52581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</a:p>
                  </a:txBody>
                  <a:tcPr marL="52581" marR="31548" marT="32863" marB="32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3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3. «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Барҕаһыт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үөрэҕэ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родительский клуб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278521"/>
              </p:ext>
            </p:extLst>
          </p:nvPr>
        </p:nvGraphicFramePr>
        <p:xfrm>
          <a:off x="2195736" y="1131590"/>
          <a:ext cx="4772136" cy="3464444"/>
        </p:xfrm>
        <a:graphic>
          <a:graphicData uri="http://schemas.openxmlformats.org/drawingml/2006/table">
            <a:tbl>
              <a:tblPr/>
              <a:tblGrid>
                <a:gridCol w="576063"/>
                <a:gridCol w="2605361"/>
                <a:gridCol w="1590712"/>
              </a:tblGrid>
              <a:tr h="19064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504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5319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7504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 недели – сбор тем через анонимное анкетирование (какие проблемы волнуют)</a:t>
                      </a: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62506" marR="37504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4068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7504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Публикация анонса в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МАХ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-канале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запись участников (до 15 чел.)</a:t>
                      </a: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</a:p>
                  </a:txBody>
                  <a:tcPr marL="62506" marR="37504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53197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7504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встречи в формате тренинга / дискуссии / разбора кейсов (1,5 часа)</a:t>
                      </a: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 + приглашённый специалист</a:t>
                      </a:r>
                    </a:p>
                  </a:txBody>
                  <a:tcPr marL="62506" marR="37504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817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7504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Раздача памяток, чек-листов (в бумажном и электронном виде)</a:t>
                      </a: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</a:t>
                      </a:r>
                    </a:p>
                  </a:txBody>
                  <a:tcPr marL="62506" marR="37504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8176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7504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Пост-рефлексия: родители пишут, что возьмут в практику</a:t>
                      </a:r>
                    </a:p>
                  </a:txBody>
                  <a:tcPr marL="62506" marR="62506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МАХ-канале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506" marR="37504" marT="39066" marB="390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МБДОУ детский сад «Малышок»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Малышок\Desktop\баннер малышок\фото на баннер малышок\Рисунок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 bwMode="auto">
          <a:xfrm>
            <a:off x="395536" y="1092504"/>
            <a:ext cx="2805565" cy="216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80656" y="915566"/>
            <a:ext cx="51678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в дошкольном учреждении работают 4 группы. Принимаются дети от 1 года до 3 лет включительно. Все 4 группы с 12  часовым пребыванием, с  5-дневным рабочим днем, с выходными днями; суббота и  воскресенье.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Наполняемость групп детьми:</a:t>
            </a:r>
          </a:p>
          <a:p>
            <a:pPr lvl="0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общеразвивающей направленности «Колокольчик» - (от 2 лет до 2,5лет) – 15 детей;</a:t>
            </a:r>
          </a:p>
          <a:p>
            <a:pPr lvl="0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общеразвивающей направленности «Лучик» (от 1 года до 1,5 лет) – 15 детей;</a:t>
            </a:r>
          </a:p>
          <a:p>
            <a:pPr lvl="0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общеразвивающей направленности «Теремок» - (от 1,5 лет до 2 лет) – 15 детей;</a:t>
            </a:r>
          </a:p>
          <a:p>
            <a:pPr lvl="0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 общеразвивающей направленности «Одуванчик» - (от 2,5 лет до 3 лет) – 15 детей.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Кадрами дошкольное учреждение укомплектовано полностью на основе штатного расписания. Всего сотрудников - 30, педагогов - 11. Из них: высшее образование имеют -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педагогов, средне-специальное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педагогов. Высшую квалификационную категорию имеют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воспитателя, первую категорию -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воспитатель,  СЗД – 1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и педагог-психолог. </a:t>
            </a:r>
            <a:endParaRPr lang="ru-RU" sz="12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07854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№3 «Малышок» начал свою деятельность с 1937 года. С 2007 года  функционирует в новом здании по ул. Советская, дом 98. </a:t>
            </a:r>
          </a:p>
        </p:txBody>
      </p:sp>
      <p:pic>
        <p:nvPicPr>
          <p:cNvPr id="7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4. «Игры предков» – национальные игры в семейном досуге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61589"/>
              </p:ext>
            </p:extLst>
          </p:nvPr>
        </p:nvGraphicFramePr>
        <p:xfrm>
          <a:off x="1403645" y="1044313"/>
          <a:ext cx="5760642" cy="3516976"/>
        </p:xfrm>
        <a:graphic>
          <a:graphicData uri="http://schemas.openxmlformats.org/drawingml/2006/table">
            <a:tbl>
              <a:tblPr/>
              <a:tblGrid>
                <a:gridCol w="504059"/>
                <a:gridCol w="3336369"/>
                <a:gridCol w="1920214"/>
              </a:tblGrid>
              <a:tr h="1442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4868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Заключение договора с администрацией наслега о сотрудничестве</a:t>
                      </a: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Заведующая ДОО</a:t>
                      </a:r>
                    </a:p>
                  </a:txBody>
                  <a:tcPr marL="47304" marR="28383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40310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мобильного «Игрового модуля» (3 коробки с играми, методические карточки, видео на планшете)</a:t>
                      </a: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группа</a:t>
                      </a:r>
                    </a:p>
                  </a:txBody>
                  <a:tcPr marL="47304" marR="28383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4868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 1 раз в месяц в наслег (по графику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 + водитель</a:t>
                      </a:r>
                    </a:p>
                  </a:txBody>
                  <a:tcPr marL="47304" marR="28383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2-часовой игровой программы для родителей с детьми (не более 10 семей)</a:t>
                      </a: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Выездной педагог + волонтёр из местных</a:t>
                      </a:r>
                    </a:p>
                  </a:txBody>
                  <a:tcPr marL="47304" marR="28383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0015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Оставление «Игрового модуля» в наслеге на 2 недели (под ответственное хранение)</a:t>
                      </a: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Заведующая наслега</a:t>
                      </a:r>
                    </a:p>
                  </a:txBody>
                  <a:tcPr marL="47304" marR="28383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99720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8383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Повторный выезд – забор модуля, обсуждение, сбор отзывов</a:t>
                      </a:r>
                    </a:p>
                  </a:txBody>
                  <a:tcPr marL="47304" marR="47304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Выездная группа</a:t>
                      </a:r>
                    </a:p>
                  </a:txBody>
                  <a:tcPr marL="47304" marR="28383" marT="29565" marB="295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9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0" t="11441" r="20717" b="5060"/>
          <a:stretch/>
        </p:blipFill>
        <p:spPr bwMode="auto">
          <a:xfrm>
            <a:off x="2339752" y="1426805"/>
            <a:ext cx="1935265" cy="164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3527" y="688589"/>
            <a:ext cx="8229600" cy="37099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пособия «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Ньургуһун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семейный игровой центр: школа раннего развития для родителей с детьми от 0 до 3 лет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реализации данного проекта существуют следующие ресурсы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1\Desktop\Группы Малышок\IMG-20190121-WA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8696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 descr="C:\Users\User1\Desktop\ВИДЕОРОЛИК ДИДАКЕЙСЫ_Momen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44"/>
          <a:stretch/>
        </p:blipFill>
        <p:spPr bwMode="auto">
          <a:xfrm>
            <a:off x="5004048" y="3298385"/>
            <a:ext cx="1800200" cy="1505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C:\Users\User1\Desktop\к_Mome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2447"/>
          <a:stretch/>
        </p:blipFill>
        <p:spPr bwMode="auto">
          <a:xfrm>
            <a:off x="2339752" y="3337728"/>
            <a:ext cx="2021583" cy="146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2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36004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 Модуля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күбэйэ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дородовая гостиная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6279" r="5390" b="11064"/>
          <a:stretch/>
        </p:blipFill>
        <p:spPr bwMode="auto">
          <a:xfrm>
            <a:off x="251520" y="622570"/>
            <a:ext cx="8534401" cy="392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93" y="123558"/>
            <a:ext cx="8229600" cy="36004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 Модуля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күбэйэ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дородовая гостиная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67872" y="123558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22048"/>
              </p:ext>
            </p:extLst>
          </p:nvPr>
        </p:nvGraphicFramePr>
        <p:xfrm>
          <a:off x="179512" y="1241289"/>
          <a:ext cx="2672163" cy="33940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56"/>
                <a:gridCol w="1008112"/>
                <a:gridCol w="1159995"/>
              </a:tblGrid>
              <a:tr h="27573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темы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111" marR="56852" marT="35533" marB="355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</a:tr>
              <a:tr h="582735"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111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«Советы будущим матерям» (общие)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Упражнения на знакомство, снятие тревожности важны для принятия беременности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34111" marT="35533" marB="35533" anchor="ctr"/>
                </a:tc>
              </a:tr>
              <a:tr h="685069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111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«Роль воспитания во время беременности» (частично)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Общение с плодом, пение, поглаживание живота – можно начинать с первых недель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34111" marT="35533" marB="35533" anchor="ctr"/>
                </a:tc>
              </a:tr>
              <a:tr h="582735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111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«Раздражительность и стресс»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Стресс на ранних сроках опасен (риск пороков, выкидыша) – тема критически важна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34111" marT="35533" marB="35533" anchor="ctr"/>
                </a:tc>
              </a:tr>
              <a:tr h="582735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№20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111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«Физиологические изменения беременной»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Токсикоз, изменение груди, утомляемость типичны для 1 триместра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34111" marT="35533" marB="35533" anchor="ctr"/>
                </a:tc>
              </a:tr>
              <a:tr h="685069"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№24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111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«Снятие психоэмоционального напряжения»</a:t>
                      </a:r>
                      <a:endParaRPr lang="ru-RU" sz="7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56852" marT="35533" marB="35533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Дыхательные упражнения, релаксация – профилактика стресса именно в 1 триместре</a:t>
                      </a:r>
                      <a:endParaRPr lang="ru-RU" sz="7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2" marR="34111" marT="35533" marB="35533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47228" y="511536"/>
            <a:ext cx="2596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триместр (1–12 недель)</a:t>
            </a:r>
          </a:p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периода: закладка органов, высокий риск выкидыша, токсикоз, гормональная нестабильность, эмоциональная тревога.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11537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триместр (13–27 недель)</a:t>
            </a:r>
          </a:p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периода: рост плода, появление шевелений, стабилизация гормонов, можно начинать физическую активность.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06125"/>
              </p:ext>
            </p:extLst>
          </p:nvPr>
        </p:nvGraphicFramePr>
        <p:xfrm>
          <a:off x="2998744" y="1260227"/>
          <a:ext cx="2725384" cy="34079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7152"/>
                <a:gridCol w="1080120"/>
                <a:gridCol w="1008112"/>
              </a:tblGrid>
              <a:tr h="30727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темы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7" marR="66944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</a:tr>
              <a:tr h="675355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 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7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 и музыка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Плод слышит с 16–18 недель – активное пение оптимально во 2 триместре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40167" marT="41840" marB="41840" anchor="ctr"/>
                </a:tc>
              </a:tr>
              <a:tr h="675355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7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«Привычки самоутверждения» (рисование пальцами)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Творчество стабилизирует настроение, физически удобно во 2 триместре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40167" marT="41840" marB="41840" anchor="ctr"/>
                </a:tc>
              </a:tr>
              <a:tr h="556587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№7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7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«Поём якутские песни»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Пение как метод профилактики гипоксии и глубокого дыхания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40167" marT="41840" marB="41840" anchor="ctr"/>
                </a:tc>
              </a:tr>
              <a:tr h="556587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№21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7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«Психофизиологические изменения беременной»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слуха, зрения, обоняния ярче проявляются во 2 триместре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40167" marT="41840" marB="41840" anchor="ctr"/>
                </a:tc>
              </a:tr>
              <a:tr h="556587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№24 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67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  <a:r>
                        <a:rPr lang="ru-RU" sz="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физические упражнения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66944" marT="41840" marB="41840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Лёгкая физическая активность разрешена со 2 триместра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44" marR="40167" marT="41840" marB="41840" anchor="ctr"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058927" y="521952"/>
            <a:ext cx="26668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триместр (28–40 недель)</a:t>
            </a:r>
          </a:p>
          <a:p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периода: подготовка к родам, большая нагрузка, одышка, отёки, тревога о родах и уходе за младенцем.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13125"/>
              </p:ext>
            </p:extLst>
          </p:nvPr>
        </p:nvGraphicFramePr>
        <p:xfrm>
          <a:off x="5940152" y="1266167"/>
          <a:ext cx="3081065" cy="37717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63181"/>
                <a:gridCol w="1160569"/>
                <a:gridCol w="1257315"/>
              </a:tblGrid>
              <a:tr h="21803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темы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</a:tr>
              <a:tr h="379867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 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Хронический стресс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Может вызвать преждевременные роды, гипоксию плода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541703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психики новорождённого. Кризис новорождённости»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Теоретическая подготовка к послеродовому периоду, изучение рефлексов новорождённого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460785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№6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«Самая красивая и застенчивая» (упражнения)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упражнения только при отсутствии противопоказаний и под контролем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379867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№8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«Уход за новорождённым в первые месяцы»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Теория купания, пеленания, ухода за пупком – перед родами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298948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№9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«Массаж новорождённого»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Изучить техники до родов, чтобы применять после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298948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№10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«Физическое развитие по месяцам»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развития до 1 года – дородовая подготовка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298948"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№11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«Психическое развитие по месяцам»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Аналогично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298948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№12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«Сенсорное воспитание»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сенсорных этапов помогает маме после родов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  <a:tr h="218030"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№26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73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«Закаливание младенца»</a:t>
                      </a:r>
                      <a:endParaRPr lang="ru-RU" sz="8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44955" marT="28097" marB="28097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Освоить теорию до рождения ребёнка</a:t>
                      </a:r>
                      <a:endParaRPr lang="ru-RU" sz="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955" marR="26973" marT="28097" marB="2809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70"/>
            <a:ext cx="8229600" cy="39701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күбэйэ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дородовая гостиная</a:t>
            </a:r>
            <a:endParaRPr lang="ru-RU" sz="1400" dirty="0"/>
          </a:p>
        </p:txBody>
      </p:sp>
      <p:pic>
        <p:nvPicPr>
          <p:cNvPr id="4" name="Picture 6" descr="C:\Users\Малышок\Desktop\проект ЦПППР1\ЦРБ2\IMG_20170316_09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3" y="699542"/>
            <a:ext cx="31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1\Desktop\фото цпппр — копия\4.05.18 жк\IMG-20180504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21" y="72968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Малышок\Desktop\фото проекта\IMG_0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" y="3028478"/>
            <a:ext cx="33037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Малышок\Desktop\проект ЦПППР1\фото женскай\20170420_0916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49" y="3028478"/>
            <a:ext cx="319304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97866" y="33950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 «Рисунок будущего»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2253324" y="2643758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«О пользе массажа новорожденного ребенка»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3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0B29ED-FD9A-0D37-528E-3E0C0FA1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C04879-04AF-CA7B-B92C-A28117F8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038"/>
            <a:ext cx="8229600" cy="29167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пособия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модуля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Һоп-паа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(игровые сессии 0–3)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A7D242F2-5BDD-4992-DE68-040ABDC1E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4470"/>
            <a:ext cx="3455562" cy="2654559"/>
          </a:xfrm>
        </p:spPr>
      </p:pic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1310FCA8-6213-5EF7-20E6-545A7827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43BADE-F167-70C4-8A65-BF6E4D1A2E60}"/>
              </a:ext>
            </a:extLst>
          </p:cNvPr>
          <p:cNvSpPr txBox="1"/>
          <p:nvPr/>
        </p:nvSpPr>
        <p:spPr>
          <a:xfrm>
            <a:off x="6300192" y="58072"/>
            <a:ext cx="293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vdokiya\Downloads\1708164870029.png.jpg">
            <a:extLst>
              <a:ext uri="{FF2B5EF4-FFF2-40B4-BE49-F238E27FC236}">
                <a16:creationId xmlns="" xmlns:a16="http://schemas.microsoft.com/office/drawing/2014/main" id="{79BD59FC-9F37-5FC4-331B-DD1B645DC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4" y="42761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26E3EE7-9F09-7FC2-1BFA-B50F39319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72" y="1235248"/>
            <a:ext cx="3529672" cy="2647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DEBF68-3129-CB1E-83FB-B2452F671F2C}"/>
              </a:ext>
            </a:extLst>
          </p:cNvPr>
          <p:cNvSpPr txBox="1"/>
          <p:nvPr/>
        </p:nvSpPr>
        <p:spPr>
          <a:xfrm>
            <a:off x="2548540" y="413516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«Подвижные и настольные игры»</a:t>
            </a:r>
          </a:p>
        </p:txBody>
      </p:sp>
    </p:spTree>
    <p:extLst>
      <p:ext uri="{BB962C8B-B14F-4D97-AF65-F5344CB8AC3E}">
        <p14:creationId xmlns:p14="http://schemas.microsoft.com/office/powerpoint/2010/main" val="24996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741135-D2CE-16F1-F765-08FAB0E0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038"/>
            <a:ext cx="8229600" cy="29167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endParaRPr lang="ru-RU" sz="1600" dirty="0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1A4BDE49-D466-4752-AB42-432C6787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6" y="1347614"/>
            <a:ext cx="2468172" cy="1851129"/>
          </a:xfrm>
        </p:spPr>
      </p:pic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3991ABD8-CC4A-3EB6-E5EC-EF9C626D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519BAF-FF09-2F2B-F7D2-94AAC04A37CB}"/>
              </a:ext>
            </a:extLst>
          </p:cNvPr>
          <p:cNvSpPr txBox="1"/>
          <p:nvPr/>
        </p:nvSpPr>
        <p:spPr>
          <a:xfrm>
            <a:off x="6300192" y="58072"/>
            <a:ext cx="293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vdokiya\Downloads\1708164870029.png.jpg">
            <a:extLst>
              <a:ext uri="{FF2B5EF4-FFF2-40B4-BE49-F238E27FC236}">
                <a16:creationId xmlns="" xmlns:a16="http://schemas.microsoft.com/office/drawing/2014/main" id="{D0F2C6E6-A492-5C0B-B793-FF34FE1F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4" y="42761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9B6A856-1C41-08ED-7245-ED166EDB9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46" y="1347614"/>
            <a:ext cx="2468172" cy="18511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26781C6-AF4B-80FE-B7BE-BC765436BC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9" y="1347614"/>
            <a:ext cx="2468172" cy="18511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C537B94-4F7D-BC00-AA79-F3AE621C8618}"/>
              </a:ext>
            </a:extLst>
          </p:cNvPr>
          <p:cNvSpPr txBox="1"/>
          <p:nvPr/>
        </p:nvSpPr>
        <p:spPr>
          <a:xfrm>
            <a:off x="5894461" y="3291830"/>
            <a:ext cx="214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sah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Таал-таал эмээхсин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C97B6E-7AC0-AB76-30AD-A80D18439E34}"/>
              </a:ext>
            </a:extLst>
          </p:cNvPr>
          <p:cNvSpPr txBox="1"/>
          <p:nvPr/>
        </p:nvSpPr>
        <p:spPr>
          <a:xfrm>
            <a:off x="3252742" y="3260031"/>
            <a:ext cx="1888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Ба5а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аттаммыта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F3319C4-5393-C15B-6397-834359A3435D}"/>
              </a:ext>
            </a:extLst>
          </p:cNvPr>
          <p:cNvSpPr txBox="1"/>
          <p:nvPr/>
        </p:nvSpPr>
        <p:spPr>
          <a:xfrm>
            <a:off x="946476" y="3260031"/>
            <a:ext cx="1035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Куобах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50C268F-5CCE-C6AE-024E-CD05ED6B23A4}"/>
              </a:ext>
            </a:extLst>
          </p:cNvPr>
          <p:cNvSpPr txBox="1"/>
          <p:nvPr/>
        </p:nvSpPr>
        <p:spPr>
          <a:xfrm>
            <a:off x="3131840" y="3906779"/>
            <a:ext cx="20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«Якутские сказки»</a:t>
            </a:r>
          </a:p>
        </p:txBody>
      </p:sp>
    </p:spTree>
    <p:extLst>
      <p:ext uri="{BB962C8B-B14F-4D97-AF65-F5344CB8AC3E}">
        <p14:creationId xmlns:p14="http://schemas.microsoft.com/office/powerpoint/2010/main" val="442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31B277-3B6B-A46C-5968-72B6A2D0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CC07C3-CA3A-D730-15E1-15B895D3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038"/>
            <a:ext cx="8229600" cy="29167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пособия</a:t>
            </a: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14E6F2FD-0DB0-0F73-6F1F-6BC9E1874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5313"/>
            <a:ext cx="2400266" cy="1800200"/>
          </a:xfrm>
        </p:spPr>
      </p:pic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8EC09DE8-DA64-CC73-2EA9-C836892C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29FEE2-08B0-CDD5-C627-0F177AC423E6}"/>
              </a:ext>
            </a:extLst>
          </p:cNvPr>
          <p:cNvSpPr txBox="1"/>
          <p:nvPr/>
        </p:nvSpPr>
        <p:spPr>
          <a:xfrm>
            <a:off x="6300192" y="58072"/>
            <a:ext cx="293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vdokiya\Downloads\1708164870029.png.jpg">
            <a:extLst>
              <a:ext uri="{FF2B5EF4-FFF2-40B4-BE49-F238E27FC236}">
                <a16:creationId xmlns="" xmlns:a16="http://schemas.microsoft.com/office/drawing/2014/main" id="{0F48FE01-5F2E-E342-1E5A-89D3A1C8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4" y="42761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D66334D-9F91-849B-AFE5-7941104F9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9" y="1585313"/>
            <a:ext cx="2400266" cy="1800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F3ABBD4-56BB-CB08-2051-C86ACC042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07" y="1585313"/>
            <a:ext cx="2400267" cy="1800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8BC7043-4042-1DF0-E769-4761FEAA549D}"/>
              </a:ext>
            </a:extLst>
          </p:cNvPr>
          <p:cNvSpPr txBox="1"/>
          <p:nvPr/>
        </p:nvSpPr>
        <p:spPr>
          <a:xfrm>
            <a:off x="3163444" y="3680743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«Дидактические игры» </a:t>
            </a:r>
          </a:p>
        </p:txBody>
      </p:sp>
    </p:spTree>
    <p:extLst>
      <p:ext uri="{BB962C8B-B14F-4D97-AF65-F5344CB8AC3E}">
        <p14:creationId xmlns:p14="http://schemas.microsoft.com/office/powerpoint/2010/main" val="33056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1BCD5C-1728-E49B-5100-798CBC9F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508D46-421C-6139-18B8-6F302B50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038"/>
            <a:ext cx="8229600" cy="29167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пособия </a:t>
            </a:r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BE54469E-9B98-820C-7E52-142AE5711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0500"/>
            <a:ext cx="2376264" cy="3168352"/>
          </a:xfrm>
        </p:spPr>
      </p:pic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2BCA28CE-8C50-EB0D-979D-F7FAC74F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1E373B-9C7A-E532-D9F9-10E5936C60C1}"/>
              </a:ext>
            </a:extLst>
          </p:cNvPr>
          <p:cNvSpPr txBox="1"/>
          <p:nvPr/>
        </p:nvSpPr>
        <p:spPr>
          <a:xfrm>
            <a:off x="6300192" y="58072"/>
            <a:ext cx="293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Evdokiya\Downloads\1708164870029.png.jpg">
            <a:extLst>
              <a:ext uri="{FF2B5EF4-FFF2-40B4-BE49-F238E27FC236}">
                <a16:creationId xmlns="" xmlns:a16="http://schemas.microsoft.com/office/drawing/2014/main" id="{17609789-8A9F-B0C6-E975-5DA89386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74" y="42761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87444F-4333-CC25-F3B8-C006ACB8D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54" y="1089378"/>
            <a:ext cx="2510586" cy="31867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8540456-E97F-D021-4B9F-6BA7DAF61BA5}"/>
              </a:ext>
            </a:extLst>
          </p:cNvPr>
          <p:cNvSpPr txBox="1"/>
          <p:nvPr/>
        </p:nvSpPr>
        <p:spPr>
          <a:xfrm>
            <a:off x="3136935" y="444536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«Национальная одежда»</a:t>
            </a:r>
          </a:p>
        </p:txBody>
      </p:sp>
    </p:spTree>
    <p:extLst>
      <p:ext uri="{BB962C8B-B14F-4D97-AF65-F5344CB8AC3E}">
        <p14:creationId xmlns:p14="http://schemas.microsoft.com/office/powerpoint/2010/main" val="252042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1BCD5C-1728-E49B-5100-798CBC9F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508D46-421C-6139-18B8-6F302B50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038"/>
            <a:ext cx="8229600" cy="29167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2BCA28CE-8C50-EB0D-979D-F7FAC74F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1E373B-9C7A-E532-D9F9-10E5936C60C1}"/>
              </a:ext>
            </a:extLst>
          </p:cNvPr>
          <p:cNvSpPr txBox="1"/>
          <p:nvPr/>
        </p:nvSpPr>
        <p:spPr>
          <a:xfrm>
            <a:off x="6300192" y="58072"/>
            <a:ext cx="29340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384231"/>
            <a:ext cx="416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Барҕаһыт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үөрэҕэ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(родительский клуб)</a:t>
            </a:r>
          </a:p>
        </p:txBody>
      </p:sp>
      <p:pic>
        <p:nvPicPr>
          <p:cNvPr id="4098" name="Picture 2" descr="C:\Users\Evdokiya\Downloads\IMG-20260511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2742"/>
            <a:ext cx="38971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dokiya\Downloads\IMG-20260511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97" y="1142742"/>
            <a:ext cx="38971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vdokiya\Downloads\IMG-20260511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42742"/>
            <a:ext cx="38971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75856" y="767816"/>
            <a:ext cx="2295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группы «Лучик»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5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5" y="123558"/>
            <a:ext cx="8229600" cy="85725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 социальный портрет родителей детей раннего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27584" y="817716"/>
            <a:ext cx="792088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Ключевая проблема: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Родители хотят качественного развития, здоровья и культурной идентичности для детей, но не обладают необходимыми знаниями и навыками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18864" y="1635646"/>
            <a:ext cx="4053136" cy="2088232"/>
          </a:xfrm>
        </p:spPr>
        <p:txBody>
          <a:bodyPr>
            <a:normAutofit lnSpcReduction="10000"/>
          </a:bodyPr>
          <a:lstStyle/>
          <a:p>
            <a:pPr font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раннего возраста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1 года 3 лет)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районе 477 детей,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посещают 407 детей;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знают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возрастные нормы развития ребёнка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 года 3 лет;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основном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запреты;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дома говорит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русском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языке;</a:t>
            </a:r>
          </a:p>
          <a:p>
            <a:pPr font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играют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развивающие игры;</a:t>
            </a:r>
          </a:p>
          <a:p>
            <a:pPr font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сидит и смотрит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смартфон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12863" r="26951" b="9244"/>
          <a:stretch/>
        </p:blipFill>
        <p:spPr bwMode="auto">
          <a:xfrm>
            <a:off x="5436096" y="1419622"/>
            <a:ext cx="2384984" cy="33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1BCD5C-1728-E49B-5100-798CBC9F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508D46-421C-6139-18B8-6F302B50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038"/>
            <a:ext cx="8229600" cy="29167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2BCA28CE-8C50-EB0D-979D-F7FAC74F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9731" y="51470"/>
            <a:ext cx="444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Барҕаһыт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үөрэҕэ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(родительский клуб)</a:t>
            </a:r>
          </a:p>
        </p:txBody>
      </p:sp>
      <p:pic>
        <p:nvPicPr>
          <p:cNvPr id="1026" name="Picture 2" descr="C:\Users\Evdokiya\Downloads\IMG-20260508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5" y="1059582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vdokiya\Downloads\IMG-20260508-WA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379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vdokiya\Downloads\IMG-20260508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87" y="106298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vdokiya\Downloads\IMG-20260511-WA00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5" y="3030494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Evdokiya\Downloads\IMG-20260511-WA00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379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6244" y="753559"/>
            <a:ext cx="211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группы «Одуванчик»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8742" y="753558"/>
            <a:ext cx="211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группы «Колокольчик»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8234" y="753560"/>
            <a:ext cx="2113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группы «Теремок»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7" descr="C:\Users\Evdokiya\Downloads\IMG-20260511-WA00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90" y="1059582"/>
            <a:ext cx="39944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79600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просвещения по теме раздела «Развитие речи дома»</a:t>
            </a:r>
          </a:p>
        </p:txBody>
      </p:sp>
    </p:spTree>
    <p:extLst>
      <p:ext uri="{BB962C8B-B14F-4D97-AF65-F5344CB8AC3E}">
        <p14:creationId xmlns:p14="http://schemas.microsoft.com/office/powerpoint/2010/main" val="147169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1BCD5C-1728-E49B-5100-798CBC9F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508D46-421C-6139-18B8-6F302B50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02" y="763038"/>
            <a:ext cx="8229600" cy="29167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просвещения по теме разделов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«Сенсорные игры», 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«Предметно-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манипулятивные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мблема МБДОУ Малышок Нюрба">
            <a:extLst>
              <a:ext uri="{FF2B5EF4-FFF2-40B4-BE49-F238E27FC236}">
                <a16:creationId xmlns="" xmlns:a16="http://schemas.microsoft.com/office/drawing/2014/main" id="{2BCA28CE-8C50-EB0D-979D-F7FAC74F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877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0090" y="192488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2. «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Һоп-паа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сессии для родителей с детьми от 1 года до 3 лет</a:t>
            </a:r>
            <a:endParaRPr lang="ru-RU" sz="1600" dirty="0"/>
          </a:p>
        </p:txBody>
      </p:sp>
      <p:pic>
        <p:nvPicPr>
          <p:cNvPr id="5129" name="Picture 9" descr="C:\Users\Evdokiya\Downloads\IMG-20260511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56" y="2931966"/>
            <a:ext cx="285556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vdokiya\Downloads\IMG-20260511-WA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7" y="1195743"/>
            <a:ext cx="281710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Evdokiya\Downloads\IMG-20260511-WA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52" y="1198813"/>
            <a:ext cx="1911501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Evdokiya\Downloads\IMG-20260511-WA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75" y="1198813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Evdokiya\Downloads\IMG-20260511-WA0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29" y="2926829"/>
            <a:ext cx="2816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86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17" y="814757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Ньургуһун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семейный игровой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 направление детского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сада – все мероприятия, игры, консультации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 до 3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 и их родителей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системное просвещение родителей с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пренатального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периода (дородовый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модуль)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Внедряет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семейный досуг адаптированные национальные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сенсорного, моторного, речевого развития и культурной преемственности – игры специально «облегчены» и видоизменены для детей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раннего возраста.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выездные формы работы для отдалённых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наслегов.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родительскую компетентность через родительский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федеральной Программой просвещения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558"/>
            <a:ext cx="1008112" cy="11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12160" y="195486"/>
            <a:ext cx="2810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99792" y="2562449"/>
            <a:ext cx="3960440" cy="515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ah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8028" y="1311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Ф.И.О. заведующего: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Саввинова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Надежда Ивановна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678450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г. Нюрба, ул. Советская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98,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к/т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84113423370, электронная почта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mbdoum@mail.ru</a:t>
            </a:r>
            <a:endParaRPr lang="en-US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ДОО: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malyshok-nyurba.obr.sakha.gov.ru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сетевого центра: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dou-malishok.site/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5" y="123558"/>
            <a:ext cx="8229600" cy="85725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риски, факторы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338622"/>
              </p:ext>
            </p:extLst>
          </p:nvPr>
        </p:nvGraphicFramePr>
        <p:xfrm>
          <a:off x="1547664" y="1059582"/>
          <a:ext cx="5832650" cy="2221535"/>
        </p:xfrm>
        <a:graphic>
          <a:graphicData uri="http://schemas.openxmlformats.org/drawingml/2006/table">
            <a:tbl>
              <a:tblPr/>
              <a:tblGrid>
                <a:gridCol w="2916325"/>
                <a:gridCol w="2916325"/>
              </a:tblGrid>
              <a:tr h="2834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63" marR="58438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38" marR="58438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2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занятость родителей </a:t>
                      </a:r>
                    </a:p>
                  </a:txBody>
                  <a:tcPr marL="35063" marR="58438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общения, нарушение привязанности</a:t>
                      </a:r>
                    </a:p>
                  </a:txBody>
                  <a:tcPr marL="58438" marR="35063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2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Утрата якутского языка в быту</a:t>
                      </a:r>
                    </a:p>
                  </a:txBody>
                  <a:tcPr marL="35063" marR="58438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общественных досугов, обмена опытом</a:t>
                      </a:r>
                    </a:p>
                  </a:txBody>
                  <a:tcPr marL="58438" marR="35063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2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Национальные игры не адаптированы для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раннего возраста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063" marR="58438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не слышат родной речи,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колыбельных</a:t>
                      </a:r>
                    </a:p>
                  </a:txBody>
                  <a:tcPr marL="58438" marR="35063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42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Отдалённость наслегов (дорога до Нюрбы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0,5–2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часа)</a:t>
                      </a:r>
                    </a:p>
                  </a:txBody>
                  <a:tcPr marL="35063" marR="58438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Мамы с маленькими детьми не могут приезжать на консультации</a:t>
                      </a:r>
                    </a:p>
                    <a:p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438" marR="35063" marT="36524" marB="365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7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5" y="123558"/>
            <a:ext cx="8229600" cy="85725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Федеральная программа просвещения родителей </a:t>
            </a:r>
          </a:p>
        </p:txBody>
      </p:sp>
      <p:pic>
        <p:nvPicPr>
          <p:cNvPr id="4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Просвещения для родителей требует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ДОО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804257"/>
              </p:ext>
            </p:extLst>
          </p:nvPr>
        </p:nvGraphicFramePr>
        <p:xfrm>
          <a:off x="899593" y="1707654"/>
          <a:ext cx="7401624" cy="2790279"/>
        </p:xfrm>
        <a:graphic>
          <a:graphicData uri="http://schemas.openxmlformats.org/drawingml/2006/table">
            <a:tbl>
              <a:tblPr/>
              <a:tblGrid>
                <a:gridCol w="2467208"/>
                <a:gridCol w="2467208"/>
                <a:gridCol w="2467208"/>
              </a:tblGrid>
              <a:tr h="3827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8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29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29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8995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1.1 «Родительская компетентность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738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Повышать компетентность родителей в вопросах развития детей</a:t>
                      </a:r>
                    </a:p>
                  </a:txBody>
                  <a:tcPr marL="71229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системных программ для родителей детей 0–3 лет</a:t>
                      </a:r>
                    </a:p>
                  </a:txBody>
                  <a:tcPr marL="71229" marR="42738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89951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1.4 «Семейные ценности и традиции» </a:t>
                      </a:r>
                    </a:p>
                  </a:txBody>
                  <a:tcPr marL="42738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Приобщать детей к семейным и национальным традициям</a:t>
                      </a:r>
                    </a:p>
                  </a:txBody>
                  <a:tcPr marL="71229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Национальные игры не используются в раннем возрасте</a:t>
                      </a:r>
                    </a:p>
                  </a:txBody>
                  <a:tcPr marL="71229" marR="42738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9355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3.8 «Воспитание детей раннего возраста» </a:t>
                      </a:r>
                    </a:p>
                  </a:txBody>
                  <a:tcPr marL="42738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Просвещать родителей о привязанности, </a:t>
                      </a:r>
                      <a:r>
                        <a:rPr lang="ru-RU" sz="1200" b="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сенсорике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речи, предметной деятельности</a:t>
                      </a:r>
                    </a:p>
                  </a:txBody>
                  <a:tcPr marL="71229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знают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возрастных нормах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229" marR="42738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635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2.2 «Формы просвещения» </a:t>
                      </a:r>
                    </a:p>
                  </a:txBody>
                  <a:tcPr marL="42738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Использовать активные формы: клубы, тренинги, мастер-классы</a:t>
                      </a:r>
                    </a:p>
                  </a:txBody>
                  <a:tcPr marL="71229" marR="71229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Работают только консультации «на бумаге»</a:t>
                      </a:r>
                    </a:p>
                  </a:txBody>
                  <a:tcPr marL="71229" marR="42738" marT="44518" marB="445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33552"/>
              </p:ext>
            </p:extLst>
          </p:nvPr>
        </p:nvGraphicFramePr>
        <p:xfrm>
          <a:off x="755577" y="1480716"/>
          <a:ext cx="7704855" cy="2875657"/>
        </p:xfrm>
        <a:graphic>
          <a:graphicData uri="http://schemas.openxmlformats.org/drawingml/2006/table">
            <a:tbl>
              <a:tblPr/>
              <a:tblGrid>
                <a:gridCol w="2568285"/>
                <a:gridCol w="2568285"/>
                <a:gridCol w="2568285"/>
              </a:tblGrid>
              <a:tr h="38917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</a:t>
                      </a:r>
                    </a:p>
                  </a:txBody>
                  <a:tcPr marL="76558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</a:p>
                  </a:txBody>
                  <a:tcPr marL="127597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Задачи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597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788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күбэйэ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(дородовая гостиная)</a:t>
                      </a:r>
                    </a:p>
                  </a:txBody>
                  <a:tcPr marL="76558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Беременные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597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материнству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профилактика послеродовой депрессии</a:t>
                      </a:r>
                    </a:p>
                  </a:txBody>
                  <a:tcPr marL="127597" marR="76558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Һоп-паа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(игровые сессии 0–3)</a:t>
                      </a:r>
                    </a:p>
                  </a:txBody>
                  <a:tcPr marL="76558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0–3 лет + родители</a:t>
                      </a:r>
                    </a:p>
                  </a:txBody>
                  <a:tcPr marL="127597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через национальные и сенсорные игры</a:t>
                      </a:r>
                    </a:p>
                  </a:txBody>
                  <a:tcPr marL="127597" marR="76558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85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Барҕаһыт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ah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үөрэҕэ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(родительский клуб)</a:t>
                      </a:r>
                    </a:p>
                  </a:txBody>
                  <a:tcPr marL="76558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 детей 0–3 лет</a:t>
                      </a:r>
                    </a:p>
                  </a:txBody>
                  <a:tcPr marL="127597" marR="127597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родительской компетентности</a:t>
                      </a:r>
                    </a:p>
                  </a:txBody>
                  <a:tcPr marL="127597" marR="76558" marT="79748" marB="797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3" y="915566"/>
            <a:ext cx="8193673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на базе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детского сада «Малышок»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новой вариативной формы – Семейного игрового центра «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Ньургуһун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Три направления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устойчивой муниципальной модели просвещения родителей и раннего развития детей через возрождение и системное внедрение национальных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семейный и образовательный контекст.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родительской компетентности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детско-родительских отношений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Равные стартовые возможности для детей от 0 до 3 лет 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17" y="518431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 и их реализации</a:t>
            </a: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253" y="4736292"/>
            <a:ext cx="1744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https://dou-malishok.ru/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пренатальную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подготовку беременных женщин (модуль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күбэйэ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игровую среду и проводить еженедельные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0–3 лет с родителями с акцентом на национальные игры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родительскую компетентность через клуб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Барҕаһыт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үөрэҕэ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методический комплекс «Национальные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раннего возраста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кадровое сопровождение (обучение педагогов-наставников) и устойчивость проекта (сетевое взаимодействие с 3 ДОО в наслегах).</a:t>
            </a:r>
          </a:p>
        </p:txBody>
      </p:sp>
    </p:spTree>
    <p:extLst>
      <p:ext uri="{BB962C8B-B14F-4D97-AF65-F5344CB8AC3E}">
        <p14:creationId xmlns:p14="http://schemas.microsoft.com/office/powerpoint/2010/main" val="13491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495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эмблема МБДОУ Малышок Нюр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58"/>
            <a:ext cx="62294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2" descr="C:\Users\Evdokiya\Downloads\1708164870029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17" y="4299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47629" y="123558"/>
            <a:ext cx="2852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https://malyshok-nyurba.obr.sakha.gov.ru/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03192"/>
              </p:ext>
            </p:extLst>
          </p:nvPr>
        </p:nvGraphicFramePr>
        <p:xfrm>
          <a:off x="995671" y="866867"/>
          <a:ext cx="7056783" cy="3603701"/>
        </p:xfrm>
        <a:graphic>
          <a:graphicData uri="http://schemas.openxmlformats.org/drawingml/2006/table">
            <a:tbl>
              <a:tblPr/>
              <a:tblGrid>
                <a:gridCol w="1920145"/>
                <a:gridCol w="2376264"/>
                <a:gridCol w="2760374"/>
              </a:tblGrid>
              <a:tr h="3292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</a:p>
                  </a:txBody>
                  <a:tcPr marL="40729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67881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содержание</a:t>
                      </a:r>
                    </a:p>
                  </a:txBody>
                  <a:tcPr marL="67881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62345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9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– сентябрь 2026</a:t>
                      </a:r>
                    </a:p>
                  </a:txBody>
                  <a:tcPr marL="67881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творческой группы, анкетирование родителей, разработка программы, изготовление игр, обучение педагогов</a:t>
                      </a:r>
                    </a:p>
                  </a:txBody>
                  <a:tcPr marL="67881" marR="40729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1797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Практический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9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2026 –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67881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Запуск трёх модулей, еженедельные сессии, фестиваль национальных игр, выезды в наслеги</a:t>
                      </a:r>
                    </a:p>
                  </a:txBody>
                  <a:tcPr marL="67881" marR="40729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18453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Обобщающий 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9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 – декабрь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67881" marR="67881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Мониторинг, создание электронного банка материалов, районный семинар, заключение договоров о сетевом взаимодействии</a:t>
                      </a:r>
                    </a:p>
                  </a:txBody>
                  <a:tcPr marL="67881" marR="40729" marT="42426" marB="424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2279</Words>
  <Application>Microsoft Office PowerPoint</Application>
  <PresentationFormat>Экран (16:9)</PresentationFormat>
  <Paragraphs>410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Муниципальное бюджетное дошкольное образовательное учреждение детский сад №3 Малышок»  </vt:lpstr>
      <vt:lpstr>Общая характеристика МБДОУ детский сад «Малышок»</vt:lpstr>
      <vt:lpstr>Актуальность: социальный портрет родителей детей раннего возраста</vt:lpstr>
      <vt:lpstr>Социокультурные риски, факторы</vt:lpstr>
      <vt:lpstr>Федеральная программа просвещения родителей </vt:lpstr>
      <vt:lpstr> Основная идея проекта  </vt:lpstr>
      <vt:lpstr>Цель проекта: </vt:lpstr>
      <vt:lpstr>Задачи проекта и их реализации</vt:lpstr>
      <vt:lpstr>Этапы реализации проекта</vt:lpstr>
      <vt:lpstr>Модуль 1. «Күн күбэйэ» – дородовая гостиная</vt:lpstr>
      <vt:lpstr>Модуль 2. «Һоп-паа»  – игровые сессии для родителей с детьми 0–3 лет</vt:lpstr>
      <vt:lpstr>Модуль 3. «Барҕаһыт үөрэҕэ» – родительский клуб</vt:lpstr>
      <vt:lpstr>Модуль 4. «Игры предков» – национальные игры в семейном досуге</vt:lpstr>
      <vt:lpstr>Модуль 5. «Цифровое просвещение – родителей»</vt:lpstr>
      <vt:lpstr>Результаты проекта </vt:lpstr>
      <vt:lpstr>Презентация PowerPoint</vt:lpstr>
      <vt:lpstr>Модуль 1. «Күн күбэйэ» – дородовая гостиная</vt:lpstr>
      <vt:lpstr>Модуль 2. «Һоп-паа»  – игровые сессии для родителей с детьми от 1 года до 3 лет</vt:lpstr>
      <vt:lpstr>Модуль 3. «Барҕаһыт үөрэҕэ» – родительский клуб</vt:lpstr>
      <vt:lpstr>Модуль 4. «Игры предков» – национальные игры в семейном досуге</vt:lpstr>
      <vt:lpstr>Методические пособия «Ньургуһун» – семейный игровой центр: школа раннего развития для родителей с детьми от 0 до 3 лет  Для реализации данного проекта существуют следующие ресурсы  </vt:lpstr>
      <vt:lpstr>Методическое пособие Модуля «Күн күбэйэ» – дородовая гостиная </vt:lpstr>
      <vt:lpstr>Методические пособия Модуля «Күн күбэйэ» – дородовая гостиная </vt:lpstr>
      <vt:lpstr>Модуль «Күн күбэйэ» – дородовая гостиная</vt:lpstr>
      <vt:lpstr>Методические пособия модуля «Һоп-паа» (игровые сессии 0–3) </vt:lpstr>
      <vt:lpstr>Методические пособия</vt:lpstr>
      <vt:lpstr>Методические пособия</vt:lpstr>
      <vt:lpstr>Методические пособия </vt:lpstr>
      <vt:lpstr> </vt:lpstr>
      <vt:lpstr> </vt:lpstr>
      <vt:lpstr>Программа просвещения по теме разделов «Сенсорные игры»,  «Предметно-манипулятивные игры»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Evdokiya</dc:creator>
  <cp:lastModifiedBy>Пользователь Windows</cp:lastModifiedBy>
  <cp:revision>109</cp:revision>
  <dcterms:created xsi:type="dcterms:W3CDTF">2024-02-17T08:02:43Z</dcterms:created>
  <dcterms:modified xsi:type="dcterms:W3CDTF">2026-05-12T13:07:40Z</dcterms:modified>
</cp:coreProperties>
</file>